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68"/>
  </p:notesMasterIdLst>
  <p:handoutMasterIdLst>
    <p:handoutMasterId r:id="rId69"/>
  </p:handoutMasterIdLst>
  <p:sldIdLst>
    <p:sldId id="3886" r:id="rId3"/>
    <p:sldId id="3973" r:id="rId4"/>
    <p:sldId id="3268" r:id="rId5"/>
    <p:sldId id="3593" r:id="rId6"/>
    <p:sldId id="3894" r:id="rId7"/>
    <p:sldId id="3689" r:id="rId8"/>
    <p:sldId id="3163" r:id="rId9"/>
    <p:sldId id="3164" r:id="rId10"/>
    <p:sldId id="3165" r:id="rId11"/>
    <p:sldId id="3166" r:id="rId12"/>
    <p:sldId id="3167" r:id="rId13"/>
    <p:sldId id="3168" r:id="rId14"/>
    <p:sldId id="3169" r:id="rId15"/>
    <p:sldId id="3170" r:id="rId16"/>
    <p:sldId id="3171" r:id="rId17"/>
    <p:sldId id="3895" r:id="rId18"/>
    <p:sldId id="3122" r:id="rId19"/>
    <p:sldId id="3896" r:id="rId20"/>
    <p:sldId id="3897" r:id="rId21"/>
    <p:sldId id="3898" r:id="rId22"/>
    <p:sldId id="3683" r:id="rId23"/>
    <p:sldId id="3899" r:id="rId24"/>
    <p:sldId id="3900" r:id="rId25"/>
    <p:sldId id="3901" r:id="rId26"/>
    <p:sldId id="3684" r:id="rId27"/>
    <p:sldId id="3902" r:id="rId28"/>
    <p:sldId id="3903" r:id="rId29"/>
    <p:sldId id="3904" r:id="rId30"/>
    <p:sldId id="3685" r:id="rId31"/>
    <p:sldId id="3905" r:id="rId32"/>
    <p:sldId id="3906" r:id="rId33"/>
    <p:sldId id="3907" r:id="rId34"/>
    <p:sldId id="3908" r:id="rId35"/>
    <p:sldId id="3909" r:id="rId36"/>
    <p:sldId id="3910" r:id="rId37"/>
    <p:sldId id="3911" r:id="rId38"/>
    <p:sldId id="3912" r:id="rId39"/>
    <p:sldId id="3913" r:id="rId40"/>
    <p:sldId id="3686" r:id="rId41"/>
    <p:sldId id="3862" r:id="rId42"/>
    <p:sldId id="3863" r:id="rId43"/>
    <p:sldId id="3864" r:id="rId44"/>
    <p:sldId id="3865" r:id="rId45"/>
    <p:sldId id="3690" r:id="rId46"/>
    <p:sldId id="3866" r:id="rId47"/>
    <p:sldId id="3867" r:id="rId48"/>
    <p:sldId id="3868" r:id="rId49"/>
    <p:sldId id="3869" r:id="rId50"/>
    <p:sldId id="3870" r:id="rId51"/>
    <p:sldId id="3871" r:id="rId52"/>
    <p:sldId id="3872" r:id="rId53"/>
    <p:sldId id="3873" r:id="rId54"/>
    <p:sldId id="3874" r:id="rId55"/>
    <p:sldId id="3875" r:id="rId56"/>
    <p:sldId id="3876" r:id="rId57"/>
    <p:sldId id="3877" r:id="rId58"/>
    <p:sldId id="3878" r:id="rId59"/>
    <p:sldId id="3879" r:id="rId60"/>
    <p:sldId id="3880" r:id="rId61"/>
    <p:sldId id="3881" r:id="rId62"/>
    <p:sldId id="3882" r:id="rId63"/>
    <p:sldId id="3883" r:id="rId64"/>
    <p:sldId id="3884" r:id="rId65"/>
    <p:sldId id="3677" r:id="rId66"/>
    <p:sldId id="3921" r:id="rId67"/>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08" d="100"/>
          <a:sy n="108" d="100"/>
        </p:scale>
        <p:origin x="1044" y="102"/>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4/14/2022</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4/14/2022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3" name="Slide Image Placeholder 1"/>
          <p:cNvSpPr>
            <a:spLocks noGrp="1" noRot="1" noChangeAspect="1"/>
          </p:cNvSpPr>
          <p:nvPr>
            <p:ph type="sldImg"/>
          </p:nvPr>
        </p:nvSpPr>
        <p:spPr>
          <a:ln/>
        </p:spPr>
      </p:sp>
      <p:sp>
        <p:nvSpPr>
          <p:cNvPr id="325634" name="Notes Placeholder 2"/>
          <p:cNvSpPr>
            <a:spLocks noGrp="1"/>
          </p:cNvSpPr>
          <p:nvPr>
            <p:ph type="body" idx="1"/>
          </p:nvPr>
        </p:nvSpPr>
        <p:spPr>
          <a:noFill/>
          <a:ln/>
        </p:spPr>
        <p:txBody>
          <a:bodyPr/>
          <a:lstStyle/>
          <a:p>
            <a:endParaRPr lang="en-US"/>
          </a:p>
        </p:txBody>
      </p:sp>
      <p:sp>
        <p:nvSpPr>
          <p:cNvPr id="325635"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AAD76FD-D1F9-41D5-A155-624EE13B0694}"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65840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Self-Balancing Search Trees (42)</a:t>
            </a:r>
            <a:endParaRPr lang="en-US" dirty="0"/>
          </a:p>
        </p:txBody>
      </p:sp>
      <p:sp>
        <p:nvSpPr>
          <p:cNvPr id="6" name="Slide Number Placeholder 22"/>
          <p:cNvSpPr>
            <a:spLocks noGrp="1"/>
          </p:cNvSpPr>
          <p:nvPr>
            <p:ph type="sldNum" sz="quarter" idx="12"/>
          </p:nvPr>
        </p:nvSpPr>
        <p:spPr>
          <a:xfrm>
            <a:off x="0" y="933203"/>
            <a:ext cx="658368" cy="274320"/>
          </a:xfrm>
          <a:prstGeom prst="rect">
            <a:avLst/>
          </a:prstGeo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48640" y="1261362"/>
            <a:ext cx="4937760" cy="5520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669281" y="1261362"/>
            <a:ext cx="4884599" cy="5520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Self-Balancing Search Trees (42)</a:t>
            </a:r>
            <a:endParaRPr lang="en-US" dirty="0"/>
          </a:p>
        </p:txBody>
      </p:sp>
    </p:spTree>
    <p:extLst>
      <p:ext uri="{BB962C8B-B14F-4D97-AF65-F5344CB8AC3E}">
        <p14:creationId xmlns:p14="http://schemas.microsoft.com/office/powerpoint/2010/main" val="63197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Self-Balancing Search Trees (42)</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949179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7841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30" y="6053139"/>
            <a:ext cx="2699386"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1" y="6043614"/>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6235295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0"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1"/>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Self-Balancing Search Trees (42)</a:t>
            </a:r>
            <a:endParaRPr lang="en-US" dirty="0"/>
          </a:p>
        </p:txBody>
      </p:sp>
    </p:spTree>
    <p:extLst>
      <p:ext uri="{BB962C8B-B14F-4D97-AF65-F5344CB8AC3E}">
        <p14:creationId xmlns:p14="http://schemas.microsoft.com/office/powerpoint/2010/main" val="332952691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1"/>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4"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0" y="1"/>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1"/>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408900832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30" y="6053139"/>
            <a:ext cx="2699386"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1" y="6043614"/>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0070497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11"/>
          <p:cNvSpPr>
            <a:spLocks noGrp="1"/>
          </p:cNvSpPr>
          <p:nvPr>
            <p:ph type="ftr" sz="quarter" idx="12"/>
          </p:nvPr>
        </p:nvSpPr>
        <p:spPr/>
        <p:txBody>
          <a:bodyPr rtlCol="0"/>
          <a:lstStyle>
            <a:lvl1pPr>
              <a:defRPr/>
            </a:lvl1pPr>
          </a:lstStyle>
          <a:p>
            <a:pPr>
              <a:defRPr/>
            </a:pPr>
            <a:r>
              <a:rPr lang="en-US"/>
              <a:t>Self-Balancing Search Trees (42)</a:t>
            </a:r>
            <a:endParaRPr lang="en-US" dirty="0"/>
          </a:p>
        </p:txBody>
      </p:sp>
      <p:sp>
        <p:nvSpPr>
          <p:cNvPr id="8" name="Slide Number Placeholder 22">
            <a:extLst>
              <a:ext uri="{FF2B5EF4-FFF2-40B4-BE49-F238E27FC236}">
                <a16:creationId xmlns:a16="http://schemas.microsoft.com/office/drawing/2014/main" id="{14217D34-BBC6-4852-858D-99727872CACC}"/>
              </a:ext>
            </a:extLst>
          </p:cNvPr>
          <p:cNvSpPr>
            <a:spLocks noGrp="1"/>
          </p:cNvSpPr>
          <p:nvPr>
            <p:ph type="sldNum" sz="quarter" idx="13"/>
          </p:nvPr>
        </p:nvSpPr>
        <p:spPr>
          <a:xfrm>
            <a:off x="0" y="933203"/>
            <a:ext cx="658368" cy="274320"/>
          </a:xfrm>
          <a:prstGeom prst="rect">
            <a:avLst/>
          </a:prstGeo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Self-Balancing Search Trees (42)</a:t>
            </a:r>
            <a:endParaRPr lang="en-US" dirty="0"/>
          </a:p>
        </p:txBody>
      </p:sp>
      <p:sp>
        <p:nvSpPr>
          <p:cNvPr id="6" name="Slide Number Placeholder 22">
            <a:extLst>
              <a:ext uri="{FF2B5EF4-FFF2-40B4-BE49-F238E27FC236}">
                <a16:creationId xmlns:a16="http://schemas.microsoft.com/office/drawing/2014/main" id="{BDB8FBD3-A401-4EB5-9872-2889BF30D23E}"/>
              </a:ext>
            </a:extLst>
          </p:cNvPr>
          <p:cNvSpPr>
            <a:spLocks noGrp="1"/>
          </p:cNvSpPr>
          <p:nvPr>
            <p:ph type="sldNum" sz="quarter" idx="12"/>
          </p:nvPr>
        </p:nvSpPr>
        <p:spPr>
          <a:xfrm>
            <a:off x="0" y="933203"/>
            <a:ext cx="658368" cy="274320"/>
          </a:xfrm>
          <a:prstGeom prst="rect">
            <a:avLst/>
          </a:prstGeo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a:prstGeom prst="rect">
            <a:avLst/>
          </a:prstGeo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a:prstGeom prst="rect">
            <a:avLst/>
          </a:prstGeo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Self-Balancing Search Trees (42)</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a:prstGeom prst="rect">
            <a:avLst/>
          </a:prstGeo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a:prstGeom prst="rect">
            <a:avLst/>
          </a:prstGeo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2318" y="170156"/>
            <a:ext cx="9784080" cy="731520"/>
          </a:xfrm>
        </p:spPr>
        <p:txBody>
          <a:bodyPr/>
          <a:lstStyle>
            <a:lvl1pPr>
              <a:defRPr sz="3600" b="1">
                <a:solidFill>
                  <a:srgbClr val="0000CC"/>
                </a:solidFill>
              </a:defRPr>
            </a:lvl1pPr>
          </a:lstStyle>
          <a:p>
            <a:r>
              <a:rPr lang="en-US"/>
              <a:t>Click to edit Master title style</a:t>
            </a:r>
            <a:endParaRPr lang="en-US" dirty="0"/>
          </a:p>
        </p:txBody>
      </p:sp>
      <p:sp>
        <p:nvSpPr>
          <p:cNvPr id="8" name="Content Placeholder 7"/>
          <p:cNvSpPr>
            <a:spLocks noGrp="1"/>
          </p:cNvSpPr>
          <p:nvPr>
            <p:ph sz="quarter" idx="1"/>
          </p:nvPr>
        </p:nvSpPr>
        <p:spPr>
          <a:xfrm>
            <a:off x="572494" y="1295401"/>
            <a:ext cx="10034546" cy="5454359"/>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0" y="908819"/>
            <a:ext cx="6505576" cy="317525"/>
          </a:xfrm>
        </p:spPr>
        <p:txBody>
          <a:bodyPr/>
          <a:lstStyle>
            <a:lvl1pPr>
              <a:defRPr/>
            </a:lvl1pPr>
          </a:lstStyle>
          <a:p>
            <a:pPr>
              <a:defRPr/>
            </a:pPr>
            <a:r>
              <a:rPr lang="en-US"/>
              <a:t>Self-Balancing Search Trees (42)</a:t>
            </a:r>
            <a:endParaRPr lang="en-US" dirty="0"/>
          </a:p>
        </p:txBody>
      </p:sp>
      <p:sp>
        <p:nvSpPr>
          <p:cNvPr id="6" name="Slide Number Placeholder 22"/>
          <p:cNvSpPr>
            <a:spLocks noGrp="1"/>
          </p:cNvSpPr>
          <p:nvPr>
            <p:ph type="sldNum" sz="quarter" idx="12"/>
          </p:nvPr>
        </p:nvSpPr>
        <p:spPr>
          <a:xfrm>
            <a:off x="0" y="914400"/>
            <a:ext cx="640080" cy="30480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423467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26592"/>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38784"/>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Self-Balancing Search Trees (42)</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713232" y="169342"/>
            <a:ext cx="9784080"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12"/>
          <p:cNvSpPr>
            <a:spLocks noGrp="1"/>
          </p:cNvSpPr>
          <p:nvPr>
            <p:ph type="body" idx="1"/>
          </p:nvPr>
        </p:nvSpPr>
        <p:spPr bwMode="auto">
          <a:xfrm>
            <a:off x="572494" y="1295400"/>
            <a:ext cx="9966960" cy="5396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64008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14400"/>
            <a:ext cx="640080" cy="30480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708660" y="914400"/>
            <a:ext cx="1026414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4114800" y="919164"/>
            <a:ext cx="6505576"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Self-Balancing Search Trees (42)</a:t>
            </a:r>
            <a:endParaRPr lang="en-US" dirty="0"/>
          </a:p>
        </p:txBody>
      </p:sp>
    </p:spTree>
    <p:extLst>
      <p:ext uri="{BB962C8B-B14F-4D97-AF65-F5344CB8AC3E}">
        <p14:creationId xmlns:p14="http://schemas.microsoft.com/office/powerpoint/2010/main" val="26493747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9.xml"/><Relationship Id="rId4" Type="http://schemas.openxmlformats.org/officeDocument/2006/relationships/image" Target="../media/image10.jpeg"/></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1.xml"/><Relationship Id="rId4" Type="http://schemas.openxmlformats.org/officeDocument/2006/relationships/image" Target="../media/image18.png"/></Relationships>
</file>

<file path=ppt/slides/_rels/slide6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4196FDB-3CC6-42EF-BC8D-1EBAD307372B}"/>
              </a:ext>
            </a:extLst>
          </p:cNvPr>
          <p:cNvGrpSpPr/>
          <p:nvPr/>
        </p:nvGrpSpPr>
        <p:grpSpPr>
          <a:xfrm>
            <a:off x="0" y="0"/>
            <a:ext cx="10972800" cy="6858000"/>
            <a:chOff x="0" y="0"/>
            <a:chExt cx="10972800" cy="6858000"/>
          </a:xfrm>
        </p:grpSpPr>
        <p:grpSp>
          <p:nvGrpSpPr>
            <p:cNvPr id="3" name="Group 2">
              <a:extLst>
                <a:ext uri="{FF2B5EF4-FFF2-40B4-BE49-F238E27FC236}">
                  <a16:creationId xmlns:a16="http://schemas.microsoft.com/office/drawing/2014/main" id="{9AE41AD2-F21E-48AF-BACD-482F84EAF44B}"/>
                </a:ext>
              </a:extLst>
            </p:cNvPr>
            <p:cNvGrpSpPr/>
            <p:nvPr/>
          </p:nvGrpSpPr>
          <p:grpSpPr>
            <a:xfrm>
              <a:off x="0" y="0"/>
              <a:ext cx="10972800" cy="6858000"/>
              <a:chOff x="0" y="0"/>
              <a:chExt cx="9160656" cy="685800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0656" cy="6858000"/>
              </a:xfrm>
              <a:prstGeom prst="rect">
                <a:avLst/>
              </a:prstGeom>
            </p:spPr>
          </p:pic>
          <p:pic>
            <p:nvPicPr>
              <p:cNvPr id="6" name="Picture 5">
                <a:extLst>
                  <a:ext uri="{FF2B5EF4-FFF2-40B4-BE49-F238E27FC236}">
                    <a16:creationId xmlns:a16="http://schemas.microsoft.com/office/drawing/2014/main" id="{1FADBB5E-58B4-47C2-9131-A0E5349A05EB}"/>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540466">
                <a:off x="3443599" y="4781389"/>
                <a:ext cx="534372" cy="793805"/>
              </a:xfrm>
              <a:prstGeom prst="rect">
                <a:avLst/>
              </a:prstGeom>
            </p:spPr>
          </p:pic>
        </p:grpSp>
        <p:pic>
          <p:nvPicPr>
            <p:cNvPr id="4" name="Picture 3">
              <a:extLst>
                <a:ext uri="{FF2B5EF4-FFF2-40B4-BE49-F238E27FC236}">
                  <a16:creationId xmlns:a16="http://schemas.microsoft.com/office/drawing/2014/main" id="{360EFB37-F136-49CE-8728-0FE4FBE7D753}"/>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21369760">
              <a:off x="8664010" y="4991662"/>
              <a:ext cx="640080" cy="793805"/>
            </a:xfrm>
            <a:prstGeom prst="rect">
              <a:avLst/>
            </a:prstGeom>
          </p:spPr>
        </p:pic>
      </p:grpSp>
      <p:sp>
        <p:nvSpPr>
          <p:cNvPr id="7" name="TextBox 6">
            <a:extLst>
              <a:ext uri="{FF2B5EF4-FFF2-40B4-BE49-F238E27FC236}">
                <a16:creationId xmlns:a16="http://schemas.microsoft.com/office/drawing/2014/main" id="{543C1720-71A3-474F-93BA-241F74F58CD2}"/>
              </a:ext>
            </a:extLst>
          </p:cNvPr>
          <p:cNvSpPr txBox="1"/>
          <p:nvPr/>
        </p:nvSpPr>
        <p:spPr>
          <a:xfrm>
            <a:off x="70746" y="549469"/>
            <a:ext cx="5591669" cy="1708160"/>
          </a:xfrm>
          <a:prstGeom prst="rect">
            <a:avLst/>
          </a:prstGeom>
          <a:noFill/>
        </p:spPr>
        <p:txBody>
          <a:bodyPr wrap="square" rtlCol="0">
            <a:spAutoFit/>
          </a:bodyPr>
          <a:lstStyle/>
          <a:p>
            <a:pPr algn="ctr" fontAlgn="base">
              <a:spcAft>
                <a:spcPts val="600"/>
              </a:spcAft>
            </a:pPr>
            <a:r>
              <a:rPr lang="en-US" sz="2200" b="1" dirty="0">
                <a:solidFill>
                  <a:prstClr val="black"/>
                </a:solidFill>
                <a:latin typeface="Arial" charset="0"/>
                <a:cs typeface="Arial" charset="0"/>
              </a:rPr>
              <a:t>Welcome to</a:t>
            </a:r>
          </a:p>
          <a:p>
            <a:pPr algn="ctr" fontAlgn="base">
              <a:spcAft>
                <a:spcPts val="600"/>
              </a:spcAft>
            </a:pPr>
            <a:r>
              <a:rPr lang="en-US" sz="2200" b="1" dirty="0">
                <a:solidFill>
                  <a:prstClr val="black"/>
                </a:solidFill>
                <a:latin typeface="Arial" charset="0"/>
                <a:cs typeface="Arial" charset="0"/>
              </a:rPr>
              <a:t>CS 235 Data Structures</a:t>
            </a:r>
          </a:p>
          <a:p>
            <a:pPr algn="ctr" fontAlgn="base">
              <a:spcBef>
                <a:spcPts val="600"/>
              </a:spcBef>
            </a:pPr>
            <a:r>
              <a:rPr lang="en-US" sz="2200" b="1" dirty="0">
                <a:solidFill>
                  <a:prstClr val="black"/>
                </a:solidFill>
                <a:latin typeface="Arial" charset="0"/>
                <a:cs typeface="Arial" charset="0"/>
              </a:rPr>
              <a:t> 2-3-4 Self-balancing Trees (42)</a:t>
            </a:r>
          </a:p>
          <a:p>
            <a:pPr algn="ctr" fontAlgn="base"/>
            <a:r>
              <a:rPr lang="en-US" sz="2200" b="1" dirty="0">
                <a:solidFill>
                  <a:prstClr val="black"/>
                </a:solidFill>
                <a:latin typeface="Arial" charset="0"/>
                <a:cs typeface="Arial" charset="0"/>
              </a:rPr>
              <a:t>Chapter </a:t>
            </a:r>
            <a:r>
              <a:rPr lang="en-US" sz="2400" b="1" dirty="0"/>
              <a:t>11.5, pgs. 656-663.</a:t>
            </a:r>
            <a:endParaRPr lang="en-US" sz="2200" b="1" dirty="0">
              <a:solidFill>
                <a:prstClr val="black"/>
              </a:solidFill>
              <a:latin typeface="Arial" charset="0"/>
              <a:cs typeface="Arial" charset="0"/>
            </a:endParaRPr>
          </a:p>
        </p:txBody>
      </p:sp>
    </p:spTree>
    <p:extLst>
      <p:ext uri="{BB962C8B-B14F-4D97-AF65-F5344CB8AC3E}">
        <p14:creationId xmlns:p14="http://schemas.microsoft.com/office/powerpoint/2010/main" val="3290107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36739" y="1469205"/>
            <a:ext cx="1676400" cy="8747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Inserting 25</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11" name="Slide Number Placeholder 10"/>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10</a:t>
            </a:fld>
            <a:endParaRPr lang="en-US">
              <a:latin typeface="Arial" charset="0"/>
            </a:endParaRPr>
          </a:p>
        </p:txBody>
      </p:sp>
      <p:sp>
        <p:nvSpPr>
          <p:cNvPr id="24" name="Oval 23">
            <a:extLst>
              <a:ext uri="{FF2B5EF4-FFF2-40B4-BE49-F238E27FC236}">
                <a16:creationId xmlns:a16="http://schemas.microsoft.com/office/drawing/2014/main" id="{215E0E42-41FC-47F9-8049-475605953729}"/>
              </a:ext>
            </a:extLst>
          </p:cNvPr>
          <p:cNvSpPr/>
          <p:nvPr/>
        </p:nvSpPr>
        <p:spPr>
          <a:xfrm>
            <a:off x="5410200" y="18288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62</a:t>
            </a:r>
          </a:p>
        </p:txBody>
      </p:sp>
      <p:sp>
        <p:nvSpPr>
          <p:cNvPr id="26" name="Oval 25">
            <a:extLst>
              <a:ext uri="{FF2B5EF4-FFF2-40B4-BE49-F238E27FC236}">
                <a16:creationId xmlns:a16="http://schemas.microsoft.com/office/drawing/2014/main" id="{7BE7FBFE-F093-4CA9-826E-587411D25340}"/>
              </a:ext>
            </a:extLst>
          </p:cNvPr>
          <p:cNvSpPr/>
          <p:nvPr/>
        </p:nvSpPr>
        <p:spPr>
          <a:xfrm>
            <a:off x="66675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28" name="Oval 27">
            <a:extLst>
              <a:ext uri="{FF2B5EF4-FFF2-40B4-BE49-F238E27FC236}">
                <a16:creationId xmlns:a16="http://schemas.microsoft.com/office/drawing/2014/main" id="{7B608F98-9816-464A-BCE5-52DD639F1AD6}"/>
              </a:ext>
            </a:extLst>
          </p:cNvPr>
          <p:cNvSpPr/>
          <p:nvPr/>
        </p:nvSpPr>
        <p:spPr>
          <a:xfrm>
            <a:off x="72390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30" name="Oval 29">
            <a:extLst>
              <a:ext uri="{FF2B5EF4-FFF2-40B4-BE49-F238E27FC236}">
                <a16:creationId xmlns:a16="http://schemas.microsoft.com/office/drawing/2014/main" id="{6CBF5526-1926-4488-BB23-7FF1E90EF958}"/>
              </a:ext>
            </a:extLst>
          </p:cNvPr>
          <p:cNvSpPr/>
          <p:nvPr/>
        </p:nvSpPr>
        <p:spPr>
          <a:xfrm>
            <a:off x="3313113" y="39004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31" name="Oval 30">
            <a:extLst>
              <a:ext uri="{FF2B5EF4-FFF2-40B4-BE49-F238E27FC236}">
                <a16:creationId xmlns:a16="http://schemas.microsoft.com/office/drawing/2014/main" id="{A8E4440A-EF2B-42F5-BBBB-3D337B464247}"/>
              </a:ext>
            </a:extLst>
          </p:cNvPr>
          <p:cNvSpPr/>
          <p:nvPr/>
        </p:nvSpPr>
        <p:spPr>
          <a:xfrm>
            <a:off x="23622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32" name="Oval 31">
            <a:extLst>
              <a:ext uri="{FF2B5EF4-FFF2-40B4-BE49-F238E27FC236}">
                <a16:creationId xmlns:a16="http://schemas.microsoft.com/office/drawing/2014/main" id="{7AB93C64-ABF7-46B5-BD8E-713E1E9DC6BF}"/>
              </a:ext>
            </a:extLst>
          </p:cNvPr>
          <p:cNvSpPr/>
          <p:nvPr/>
        </p:nvSpPr>
        <p:spPr>
          <a:xfrm>
            <a:off x="4216400" y="38750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28</a:t>
            </a:r>
          </a:p>
        </p:txBody>
      </p:sp>
      <p:sp>
        <p:nvSpPr>
          <p:cNvPr id="33" name="Oval 32">
            <a:extLst>
              <a:ext uri="{FF2B5EF4-FFF2-40B4-BE49-F238E27FC236}">
                <a16:creationId xmlns:a16="http://schemas.microsoft.com/office/drawing/2014/main" id="{1746A671-D2C0-4CA3-A74D-775588FCDFAF}"/>
              </a:ext>
            </a:extLst>
          </p:cNvPr>
          <p:cNvSpPr/>
          <p:nvPr/>
        </p:nvSpPr>
        <p:spPr>
          <a:xfrm>
            <a:off x="3733800" y="2667000"/>
            <a:ext cx="1295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14,21,38</a:t>
            </a:r>
          </a:p>
        </p:txBody>
      </p:sp>
      <p:cxnSp>
        <p:nvCxnSpPr>
          <p:cNvPr id="35" name="Straight Connector 34">
            <a:extLst>
              <a:ext uri="{FF2B5EF4-FFF2-40B4-BE49-F238E27FC236}">
                <a16:creationId xmlns:a16="http://schemas.microsoft.com/office/drawing/2014/main" id="{64472477-0797-4009-A35D-B4F14D9648AA}"/>
              </a:ext>
            </a:extLst>
          </p:cNvPr>
          <p:cNvCxnSpPr>
            <a:stCxn id="24" idx="3"/>
            <a:endCxn id="33" idx="0"/>
          </p:cNvCxnSpPr>
          <p:nvPr/>
        </p:nvCxnSpPr>
        <p:spPr>
          <a:xfrm flipH="1">
            <a:off x="4381500" y="2284414"/>
            <a:ext cx="1106488" cy="382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B2BB1B3-3A4E-422F-B208-4DACD9254B1D}"/>
              </a:ext>
            </a:extLst>
          </p:cNvPr>
          <p:cNvCxnSpPr>
            <a:stCxn id="24" idx="5"/>
            <a:endCxn id="26" idx="1"/>
          </p:cNvCxnSpPr>
          <p:nvPr/>
        </p:nvCxnSpPr>
        <p:spPr>
          <a:xfrm>
            <a:off x="5865814" y="2284414"/>
            <a:ext cx="879475" cy="460375"/>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8E380F64-27C9-4E15-B202-16F9BAF11BF1}"/>
              </a:ext>
            </a:extLst>
          </p:cNvPr>
          <p:cNvSpPr/>
          <p:nvPr/>
        </p:nvSpPr>
        <p:spPr>
          <a:xfrm>
            <a:off x="4921251" y="3875088"/>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40" name="Straight Connector 39">
            <a:extLst>
              <a:ext uri="{FF2B5EF4-FFF2-40B4-BE49-F238E27FC236}">
                <a16:creationId xmlns:a16="http://schemas.microsoft.com/office/drawing/2014/main" id="{EB82C59A-23C8-4A29-9B6F-B8065038CE0F}"/>
              </a:ext>
            </a:extLst>
          </p:cNvPr>
          <p:cNvCxnSpPr>
            <a:stCxn id="33" idx="3"/>
            <a:endCxn id="31" idx="7"/>
          </p:cNvCxnSpPr>
          <p:nvPr/>
        </p:nvCxnSpPr>
        <p:spPr>
          <a:xfrm flipH="1">
            <a:off x="2817814" y="3122614"/>
            <a:ext cx="1106487" cy="841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B8E2BCB-2C65-4142-8DC5-7BB7CF33D47D}"/>
              </a:ext>
            </a:extLst>
          </p:cNvPr>
          <p:cNvCxnSpPr>
            <a:endCxn id="30" idx="7"/>
          </p:cNvCxnSpPr>
          <p:nvPr/>
        </p:nvCxnSpPr>
        <p:spPr>
          <a:xfrm flipH="1">
            <a:off x="3768726" y="3200401"/>
            <a:ext cx="346075" cy="777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332D1B7-5FFF-4573-8671-6B6A6A9AD277}"/>
              </a:ext>
            </a:extLst>
          </p:cNvPr>
          <p:cNvCxnSpPr>
            <a:stCxn id="33" idx="4"/>
            <a:endCxn id="32" idx="0"/>
          </p:cNvCxnSpPr>
          <p:nvPr/>
        </p:nvCxnSpPr>
        <p:spPr>
          <a:xfrm>
            <a:off x="4381500" y="3200400"/>
            <a:ext cx="101600" cy="674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B878C9A-6FB9-4920-A6C2-4B21ADAFFDCB}"/>
              </a:ext>
            </a:extLst>
          </p:cNvPr>
          <p:cNvCxnSpPr>
            <a:stCxn id="33" idx="5"/>
            <a:endCxn id="39" idx="0"/>
          </p:cNvCxnSpPr>
          <p:nvPr/>
        </p:nvCxnSpPr>
        <p:spPr>
          <a:xfrm>
            <a:off x="4838701" y="3122614"/>
            <a:ext cx="542925" cy="752475"/>
          </a:xfrm>
          <a:prstGeom prst="line">
            <a:avLst/>
          </a:prstGeom>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13C64C08-C5DD-4212-9C34-F6714091CFFB}"/>
              </a:ext>
            </a:extLst>
          </p:cNvPr>
          <p:cNvSpPr/>
          <p:nvPr/>
        </p:nvSpPr>
        <p:spPr>
          <a:xfrm>
            <a:off x="6080126" y="388620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45" name="Straight Connector 44">
            <a:extLst>
              <a:ext uri="{FF2B5EF4-FFF2-40B4-BE49-F238E27FC236}">
                <a16:creationId xmlns:a16="http://schemas.microsoft.com/office/drawing/2014/main" id="{10DC43ED-E43F-4FF8-9B49-02BE990B6FE4}"/>
              </a:ext>
            </a:extLst>
          </p:cNvPr>
          <p:cNvCxnSpPr>
            <a:stCxn id="26" idx="3"/>
            <a:endCxn id="44" idx="0"/>
          </p:cNvCxnSpPr>
          <p:nvPr/>
        </p:nvCxnSpPr>
        <p:spPr>
          <a:xfrm flipH="1">
            <a:off x="6538914" y="3122614"/>
            <a:ext cx="206375" cy="763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F670B5F-EE9B-4D87-9505-F9352B8E43C5}"/>
              </a:ext>
            </a:extLst>
          </p:cNvPr>
          <p:cNvCxnSpPr>
            <a:stCxn id="26" idx="5"/>
            <a:endCxn id="28" idx="0"/>
          </p:cNvCxnSpPr>
          <p:nvPr/>
        </p:nvCxnSpPr>
        <p:spPr>
          <a:xfrm>
            <a:off x="7123114" y="3122614"/>
            <a:ext cx="382587" cy="763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8A72FFEB-F012-476E-963F-62D3F74813F0}"/>
              </a:ext>
            </a:extLst>
          </p:cNvPr>
          <p:cNvSpPr>
            <a:spLocks noGrp="1"/>
          </p:cNvSpPr>
          <p:nvPr>
            <p:ph type="title"/>
          </p:nvPr>
        </p:nvSpPr>
        <p:spPr/>
        <p:txBody>
          <a:bodyPr/>
          <a:lstStyle/>
          <a:p>
            <a:r>
              <a:rPr lang="en-US" dirty="0"/>
              <a:t>Insertion into a 2-3-4 Tree</a:t>
            </a:r>
          </a:p>
        </p:txBody>
      </p:sp>
    </p:spTree>
    <p:extLst>
      <p:ext uri="{BB962C8B-B14F-4D97-AF65-F5344CB8AC3E}">
        <p14:creationId xmlns:p14="http://schemas.microsoft.com/office/powerpoint/2010/main" val="655907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ine Callout 1 10"/>
          <p:cNvSpPr/>
          <p:nvPr/>
        </p:nvSpPr>
        <p:spPr>
          <a:xfrm>
            <a:off x="1143001" y="1524000"/>
            <a:ext cx="2170113" cy="1676400"/>
          </a:xfrm>
          <a:prstGeom prst="borderCallout1">
            <a:avLst>
              <a:gd name="adj1" fmla="val 47643"/>
              <a:gd name="adj2" fmla="val 104451"/>
              <a:gd name="adj3" fmla="val 66330"/>
              <a:gd name="adj4" fmla="val 132297"/>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As soon as a 4-node is encountered, split it and move the middle value into the parent</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11</a:t>
            </a:fld>
            <a:endParaRPr lang="en-US">
              <a:latin typeface="Arial" charset="0"/>
            </a:endParaRPr>
          </a:p>
        </p:txBody>
      </p:sp>
      <p:sp>
        <p:nvSpPr>
          <p:cNvPr id="24" name="Oval 23">
            <a:extLst>
              <a:ext uri="{FF2B5EF4-FFF2-40B4-BE49-F238E27FC236}">
                <a16:creationId xmlns:a16="http://schemas.microsoft.com/office/drawing/2014/main" id="{CF4FA3E5-B735-4A34-A79E-08127BCAD651}"/>
              </a:ext>
            </a:extLst>
          </p:cNvPr>
          <p:cNvSpPr/>
          <p:nvPr/>
        </p:nvSpPr>
        <p:spPr>
          <a:xfrm>
            <a:off x="5410200" y="18288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62</a:t>
            </a:r>
          </a:p>
        </p:txBody>
      </p:sp>
      <p:sp>
        <p:nvSpPr>
          <p:cNvPr id="26" name="Oval 25">
            <a:extLst>
              <a:ext uri="{FF2B5EF4-FFF2-40B4-BE49-F238E27FC236}">
                <a16:creationId xmlns:a16="http://schemas.microsoft.com/office/drawing/2014/main" id="{696F6406-0B30-4530-9A65-701D3BC30A2F}"/>
              </a:ext>
            </a:extLst>
          </p:cNvPr>
          <p:cNvSpPr/>
          <p:nvPr/>
        </p:nvSpPr>
        <p:spPr>
          <a:xfrm>
            <a:off x="66675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28" name="Oval 27">
            <a:extLst>
              <a:ext uri="{FF2B5EF4-FFF2-40B4-BE49-F238E27FC236}">
                <a16:creationId xmlns:a16="http://schemas.microsoft.com/office/drawing/2014/main" id="{9789839A-8050-4D70-8EE2-31AF584BA343}"/>
              </a:ext>
            </a:extLst>
          </p:cNvPr>
          <p:cNvSpPr/>
          <p:nvPr/>
        </p:nvSpPr>
        <p:spPr>
          <a:xfrm>
            <a:off x="72390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30" name="Oval 29">
            <a:extLst>
              <a:ext uri="{FF2B5EF4-FFF2-40B4-BE49-F238E27FC236}">
                <a16:creationId xmlns:a16="http://schemas.microsoft.com/office/drawing/2014/main" id="{CFF5CC1E-5C19-4104-B3D0-76A191AB056C}"/>
              </a:ext>
            </a:extLst>
          </p:cNvPr>
          <p:cNvSpPr/>
          <p:nvPr/>
        </p:nvSpPr>
        <p:spPr>
          <a:xfrm>
            <a:off x="3313113" y="39004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31" name="Oval 30">
            <a:extLst>
              <a:ext uri="{FF2B5EF4-FFF2-40B4-BE49-F238E27FC236}">
                <a16:creationId xmlns:a16="http://schemas.microsoft.com/office/drawing/2014/main" id="{28804ECC-43E0-47E0-97B6-F4ECD1D517E1}"/>
              </a:ext>
            </a:extLst>
          </p:cNvPr>
          <p:cNvSpPr/>
          <p:nvPr/>
        </p:nvSpPr>
        <p:spPr>
          <a:xfrm>
            <a:off x="23622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32" name="Oval 31">
            <a:extLst>
              <a:ext uri="{FF2B5EF4-FFF2-40B4-BE49-F238E27FC236}">
                <a16:creationId xmlns:a16="http://schemas.microsoft.com/office/drawing/2014/main" id="{AFB925D2-36A4-428B-A5FE-85C24F80F6CA}"/>
              </a:ext>
            </a:extLst>
          </p:cNvPr>
          <p:cNvSpPr/>
          <p:nvPr/>
        </p:nvSpPr>
        <p:spPr>
          <a:xfrm>
            <a:off x="4216400" y="38750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28</a:t>
            </a:r>
          </a:p>
        </p:txBody>
      </p:sp>
      <p:sp>
        <p:nvSpPr>
          <p:cNvPr id="33" name="Oval 32">
            <a:extLst>
              <a:ext uri="{FF2B5EF4-FFF2-40B4-BE49-F238E27FC236}">
                <a16:creationId xmlns:a16="http://schemas.microsoft.com/office/drawing/2014/main" id="{23FD8B94-447F-4EA1-9F84-70A510A1B6BB}"/>
              </a:ext>
            </a:extLst>
          </p:cNvPr>
          <p:cNvSpPr/>
          <p:nvPr/>
        </p:nvSpPr>
        <p:spPr>
          <a:xfrm>
            <a:off x="3733800" y="2667000"/>
            <a:ext cx="1295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14,21,38</a:t>
            </a:r>
          </a:p>
        </p:txBody>
      </p:sp>
      <p:cxnSp>
        <p:nvCxnSpPr>
          <p:cNvPr id="35" name="Straight Connector 34">
            <a:extLst>
              <a:ext uri="{FF2B5EF4-FFF2-40B4-BE49-F238E27FC236}">
                <a16:creationId xmlns:a16="http://schemas.microsoft.com/office/drawing/2014/main" id="{86EBE715-CFE2-476D-BFFA-B31945227952}"/>
              </a:ext>
            </a:extLst>
          </p:cNvPr>
          <p:cNvCxnSpPr>
            <a:stCxn id="24" idx="3"/>
            <a:endCxn id="33" idx="0"/>
          </p:cNvCxnSpPr>
          <p:nvPr/>
        </p:nvCxnSpPr>
        <p:spPr>
          <a:xfrm flipH="1">
            <a:off x="4381500" y="2284414"/>
            <a:ext cx="1106488" cy="382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192C9A8-3FDD-4DAB-BAD4-C4130F651643}"/>
              </a:ext>
            </a:extLst>
          </p:cNvPr>
          <p:cNvCxnSpPr>
            <a:stCxn id="24" idx="5"/>
            <a:endCxn id="26" idx="1"/>
          </p:cNvCxnSpPr>
          <p:nvPr/>
        </p:nvCxnSpPr>
        <p:spPr>
          <a:xfrm>
            <a:off x="5865814" y="2284414"/>
            <a:ext cx="879475" cy="460375"/>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35E671D1-88F9-4013-9EAC-09C07FFF9B16}"/>
              </a:ext>
            </a:extLst>
          </p:cNvPr>
          <p:cNvSpPr/>
          <p:nvPr/>
        </p:nvSpPr>
        <p:spPr>
          <a:xfrm>
            <a:off x="4921251" y="3875088"/>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40" name="Straight Connector 39">
            <a:extLst>
              <a:ext uri="{FF2B5EF4-FFF2-40B4-BE49-F238E27FC236}">
                <a16:creationId xmlns:a16="http://schemas.microsoft.com/office/drawing/2014/main" id="{24FEB603-AE6C-40D3-BDBA-DE6C127E461F}"/>
              </a:ext>
            </a:extLst>
          </p:cNvPr>
          <p:cNvCxnSpPr>
            <a:stCxn id="33" idx="3"/>
            <a:endCxn id="31" idx="7"/>
          </p:cNvCxnSpPr>
          <p:nvPr/>
        </p:nvCxnSpPr>
        <p:spPr>
          <a:xfrm flipH="1">
            <a:off x="2817814" y="3122614"/>
            <a:ext cx="1106487" cy="841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B7B1589-5A63-4AA6-9111-96960416B19D}"/>
              </a:ext>
            </a:extLst>
          </p:cNvPr>
          <p:cNvCxnSpPr>
            <a:endCxn id="30" idx="7"/>
          </p:cNvCxnSpPr>
          <p:nvPr/>
        </p:nvCxnSpPr>
        <p:spPr>
          <a:xfrm flipH="1">
            <a:off x="3768726" y="3200401"/>
            <a:ext cx="346075" cy="777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E9CC142-BDC0-435C-B0AA-FE0A26044280}"/>
              </a:ext>
            </a:extLst>
          </p:cNvPr>
          <p:cNvCxnSpPr>
            <a:stCxn id="33" idx="4"/>
            <a:endCxn id="32" idx="0"/>
          </p:cNvCxnSpPr>
          <p:nvPr/>
        </p:nvCxnSpPr>
        <p:spPr>
          <a:xfrm>
            <a:off x="4381500" y="3200400"/>
            <a:ext cx="101600" cy="674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87DFE0-FA2D-42BB-B509-5BD76ADFAB95}"/>
              </a:ext>
            </a:extLst>
          </p:cNvPr>
          <p:cNvCxnSpPr>
            <a:stCxn id="33" idx="5"/>
            <a:endCxn id="39" idx="0"/>
          </p:cNvCxnSpPr>
          <p:nvPr/>
        </p:nvCxnSpPr>
        <p:spPr>
          <a:xfrm>
            <a:off x="4838701" y="3122614"/>
            <a:ext cx="542925" cy="752475"/>
          </a:xfrm>
          <a:prstGeom prst="line">
            <a:avLst/>
          </a:prstGeom>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538A23C0-62E2-4D82-BB8F-083EE19BECA2}"/>
              </a:ext>
            </a:extLst>
          </p:cNvPr>
          <p:cNvSpPr/>
          <p:nvPr/>
        </p:nvSpPr>
        <p:spPr>
          <a:xfrm>
            <a:off x="6080126" y="388620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45" name="Straight Connector 44">
            <a:extLst>
              <a:ext uri="{FF2B5EF4-FFF2-40B4-BE49-F238E27FC236}">
                <a16:creationId xmlns:a16="http://schemas.microsoft.com/office/drawing/2014/main" id="{3945A27A-BAE3-4F94-A819-4312B4841506}"/>
              </a:ext>
            </a:extLst>
          </p:cNvPr>
          <p:cNvCxnSpPr>
            <a:stCxn id="26" idx="3"/>
            <a:endCxn id="44" idx="0"/>
          </p:cNvCxnSpPr>
          <p:nvPr/>
        </p:nvCxnSpPr>
        <p:spPr>
          <a:xfrm flipH="1">
            <a:off x="6538914" y="3122614"/>
            <a:ext cx="206375" cy="763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38B732F-7DCB-4526-9817-E705B3E2BB23}"/>
              </a:ext>
            </a:extLst>
          </p:cNvPr>
          <p:cNvCxnSpPr>
            <a:stCxn id="26" idx="5"/>
            <a:endCxn id="28" idx="0"/>
          </p:cNvCxnSpPr>
          <p:nvPr/>
        </p:nvCxnSpPr>
        <p:spPr>
          <a:xfrm>
            <a:off x="7123114" y="3122614"/>
            <a:ext cx="382587" cy="763587"/>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039A3BC-B9B2-419C-AABC-35A2FFEB7FC0}"/>
              </a:ext>
            </a:extLst>
          </p:cNvPr>
          <p:cNvSpPr/>
          <p:nvPr/>
        </p:nvSpPr>
        <p:spPr>
          <a:xfrm>
            <a:off x="7836739" y="1469205"/>
            <a:ext cx="1676400" cy="8747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Inserting 25</a:t>
            </a:r>
          </a:p>
        </p:txBody>
      </p:sp>
      <p:sp>
        <p:nvSpPr>
          <p:cNvPr id="5" name="Title 4">
            <a:extLst>
              <a:ext uri="{FF2B5EF4-FFF2-40B4-BE49-F238E27FC236}">
                <a16:creationId xmlns:a16="http://schemas.microsoft.com/office/drawing/2014/main" id="{59504B0A-5777-43F5-B9FF-A43E7F6C4B8C}"/>
              </a:ext>
            </a:extLst>
          </p:cNvPr>
          <p:cNvSpPr>
            <a:spLocks noGrp="1"/>
          </p:cNvSpPr>
          <p:nvPr>
            <p:ph type="title"/>
          </p:nvPr>
        </p:nvSpPr>
        <p:spPr/>
        <p:txBody>
          <a:bodyPr/>
          <a:lstStyle/>
          <a:p>
            <a:r>
              <a:rPr lang="en-US" dirty="0"/>
              <a:t>Insertion into a 2-3-4 Tree</a:t>
            </a:r>
          </a:p>
        </p:txBody>
      </p:sp>
    </p:spTree>
    <p:extLst>
      <p:ext uri="{BB962C8B-B14F-4D97-AF65-F5344CB8AC3E}">
        <p14:creationId xmlns:p14="http://schemas.microsoft.com/office/powerpoint/2010/main" val="1503634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165725" y="1828800"/>
            <a:ext cx="914400" cy="533400"/>
          </a:xfrm>
          <a:prstGeom prst="ellipse">
            <a:avLst/>
          </a:prstGeom>
        </p:spPr>
        <p:style>
          <a:lnRef idx="1">
            <a:schemeClr val="accent6"/>
          </a:lnRef>
          <a:fillRef idx="2">
            <a:schemeClr val="accent6"/>
          </a:fillRef>
          <a:effectRef idx="1">
            <a:schemeClr val="accent6"/>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21,62</a:t>
            </a:r>
          </a:p>
        </p:txBody>
      </p:sp>
      <p:sp>
        <p:nvSpPr>
          <p:cNvPr id="5" name="Oval 4"/>
          <p:cNvSpPr/>
          <p:nvPr/>
        </p:nvSpPr>
        <p:spPr>
          <a:xfrm>
            <a:off x="7431088" y="25844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6" name="Oval 5"/>
          <p:cNvSpPr/>
          <p:nvPr/>
        </p:nvSpPr>
        <p:spPr>
          <a:xfrm>
            <a:off x="8002588" y="38036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7" name="Oval 6"/>
          <p:cNvSpPr/>
          <p:nvPr/>
        </p:nvSpPr>
        <p:spPr>
          <a:xfrm>
            <a:off x="4062413" y="38639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8" name="Oval 7"/>
          <p:cNvSpPr/>
          <p:nvPr/>
        </p:nvSpPr>
        <p:spPr>
          <a:xfrm>
            <a:off x="3073400" y="38639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9" name="Oval 8"/>
          <p:cNvSpPr/>
          <p:nvPr/>
        </p:nvSpPr>
        <p:spPr>
          <a:xfrm>
            <a:off x="4916488" y="38417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28</a:t>
            </a:r>
          </a:p>
        </p:txBody>
      </p:sp>
      <p:cxnSp>
        <p:nvCxnSpPr>
          <p:cNvPr id="17" name="Straight Connector 16"/>
          <p:cNvCxnSpPr>
            <a:stCxn id="4" idx="3"/>
            <a:endCxn id="30" idx="7"/>
          </p:cNvCxnSpPr>
          <p:nvPr/>
        </p:nvCxnSpPr>
        <p:spPr>
          <a:xfrm flipH="1">
            <a:off x="4062413" y="2284414"/>
            <a:ext cx="1236662" cy="460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5"/>
            <a:endCxn id="5" idx="1"/>
          </p:cNvCxnSpPr>
          <p:nvPr/>
        </p:nvCxnSpPr>
        <p:spPr>
          <a:xfrm>
            <a:off x="5945189" y="2284414"/>
            <a:ext cx="1563687" cy="377825"/>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622926" y="384175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23" name="Straight Connector 22"/>
          <p:cNvCxnSpPr>
            <a:stCxn id="30" idx="3"/>
            <a:endCxn id="8" idx="0"/>
          </p:cNvCxnSpPr>
          <p:nvPr/>
        </p:nvCxnSpPr>
        <p:spPr>
          <a:xfrm flipH="1">
            <a:off x="3340100" y="3122613"/>
            <a:ext cx="344488" cy="741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30" idx="5"/>
            <a:endCxn id="7" idx="0"/>
          </p:cNvCxnSpPr>
          <p:nvPr/>
        </p:nvCxnSpPr>
        <p:spPr>
          <a:xfrm>
            <a:off x="4062413" y="3122613"/>
            <a:ext cx="266700" cy="741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31" idx="3"/>
            <a:endCxn id="9" idx="0"/>
          </p:cNvCxnSpPr>
          <p:nvPr/>
        </p:nvCxnSpPr>
        <p:spPr>
          <a:xfrm flipH="1">
            <a:off x="5183189" y="3087688"/>
            <a:ext cx="250825" cy="754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1" idx="5"/>
            <a:endCxn id="21" idx="0"/>
          </p:cNvCxnSpPr>
          <p:nvPr/>
        </p:nvCxnSpPr>
        <p:spPr>
          <a:xfrm>
            <a:off x="5810251" y="3087688"/>
            <a:ext cx="271463" cy="754062"/>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843714" y="380365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36" name="Straight Connector 35"/>
          <p:cNvCxnSpPr>
            <a:stCxn id="5" idx="3"/>
            <a:endCxn id="34" idx="0"/>
          </p:cNvCxnSpPr>
          <p:nvPr/>
        </p:nvCxnSpPr>
        <p:spPr>
          <a:xfrm flipH="1">
            <a:off x="7302501" y="3038476"/>
            <a:ext cx="206375" cy="765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 idx="5"/>
            <a:endCxn id="6" idx="0"/>
          </p:cNvCxnSpPr>
          <p:nvPr/>
        </p:nvCxnSpPr>
        <p:spPr>
          <a:xfrm>
            <a:off x="7886700" y="3038476"/>
            <a:ext cx="382588" cy="765175"/>
          </a:xfrm>
          <a:prstGeom prst="line">
            <a:avLst/>
          </a:prstGeom>
        </p:spPr>
        <p:style>
          <a:lnRef idx="1">
            <a:schemeClr val="accent1"/>
          </a:lnRef>
          <a:fillRef idx="0">
            <a:schemeClr val="accent1"/>
          </a:fillRef>
          <a:effectRef idx="0">
            <a:schemeClr val="accent1"/>
          </a:effectRef>
          <a:fontRef idx="minor">
            <a:schemeClr val="tx1"/>
          </a:fontRef>
        </p:style>
      </p:cxnSp>
      <p:sp>
        <p:nvSpPr>
          <p:cNvPr id="11" name="Line Callout 1 10"/>
          <p:cNvSpPr/>
          <p:nvPr/>
        </p:nvSpPr>
        <p:spPr>
          <a:xfrm>
            <a:off x="1143001" y="1524000"/>
            <a:ext cx="2170113" cy="1676400"/>
          </a:xfrm>
          <a:prstGeom prst="borderCallout1">
            <a:avLst>
              <a:gd name="adj1" fmla="val 47643"/>
              <a:gd name="adj2" fmla="val 104451"/>
              <a:gd name="adj3" fmla="val 66330"/>
              <a:gd name="adj4" fmla="val 132297"/>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As soon as a 4-node is encountered, split it and move the middle value into the parent</a:t>
            </a:r>
          </a:p>
        </p:txBody>
      </p:sp>
      <p:sp>
        <p:nvSpPr>
          <p:cNvPr id="30" name="Oval 29"/>
          <p:cNvSpPr/>
          <p:nvPr/>
        </p:nvSpPr>
        <p:spPr>
          <a:xfrm>
            <a:off x="3606800" y="2667000"/>
            <a:ext cx="533400" cy="533400"/>
          </a:xfrm>
          <a:prstGeom prst="ellipse">
            <a:avLst/>
          </a:prstGeom>
        </p:spPr>
        <p:style>
          <a:lnRef idx="1">
            <a:schemeClr val="accent6"/>
          </a:lnRef>
          <a:fillRef idx="2">
            <a:schemeClr val="accent6"/>
          </a:fillRef>
          <a:effectRef idx="1">
            <a:schemeClr val="accent6"/>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a:t>
            </a:r>
          </a:p>
        </p:txBody>
      </p:sp>
      <p:sp>
        <p:nvSpPr>
          <p:cNvPr id="31" name="Oval 30"/>
          <p:cNvSpPr/>
          <p:nvPr/>
        </p:nvSpPr>
        <p:spPr>
          <a:xfrm>
            <a:off x="5356225" y="2632075"/>
            <a:ext cx="533400" cy="533400"/>
          </a:xfrm>
          <a:prstGeom prst="ellipse">
            <a:avLst/>
          </a:prstGeom>
        </p:spPr>
        <p:style>
          <a:lnRef idx="1">
            <a:schemeClr val="accent6"/>
          </a:lnRef>
          <a:fillRef idx="2">
            <a:schemeClr val="accent6"/>
          </a:fillRef>
          <a:effectRef idx="1">
            <a:schemeClr val="accent6"/>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38</a:t>
            </a:r>
          </a:p>
        </p:txBody>
      </p:sp>
      <p:cxnSp>
        <p:nvCxnSpPr>
          <p:cNvPr id="50" name="Straight Connector 49"/>
          <p:cNvCxnSpPr>
            <a:stCxn id="31" idx="0"/>
            <a:endCxn id="4" idx="4"/>
          </p:cNvCxnSpPr>
          <p:nvPr/>
        </p:nvCxnSpPr>
        <p:spPr>
          <a:xfrm flipV="1">
            <a:off x="5622925" y="2362201"/>
            <a:ext cx="0" cy="269875"/>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12</a:t>
            </a:fld>
            <a:endParaRPr lang="en-US">
              <a:latin typeface="Arial" charset="0"/>
            </a:endParaRPr>
          </a:p>
        </p:txBody>
      </p:sp>
      <p:sp>
        <p:nvSpPr>
          <p:cNvPr id="26" name="Rectangle 25">
            <a:extLst>
              <a:ext uri="{FF2B5EF4-FFF2-40B4-BE49-F238E27FC236}">
                <a16:creationId xmlns:a16="http://schemas.microsoft.com/office/drawing/2014/main" id="{357418BD-D85B-4B9D-BCAC-0C32149CA680}"/>
              </a:ext>
            </a:extLst>
          </p:cNvPr>
          <p:cNvSpPr/>
          <p:nvPr/>
        </p:nvSpPr>
        <p:spPr>
          <a:xfrm>
            <a:off x="7836739" y="1469205"/>
            <a:ext cx="1676400" cy="8747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Inserting 25</a:t>
            </a:r>
          </a:p>
        </p:txBody>
      </p:sp>
      <p:sp>
        <p:nvSpPr>
          <p:cNvPr id="12" name="Title 11">
            <a:extLst>
              <a:ext uri="{FF2B5EF4-FFF2-40B4-BE49-F238E27FC236}">
                <a16:creationId xmlns:a16="http://schemas.microsoft.com/office/drawing/2014/main" id="{2F1D757F-FC33-42C7-A036-90C1D8590FD3}"/>
              </a:ext>
            </a:extLst>
          </p:cNvPr>
          <p:cNvSpPr>
            <a:spLocks noGrp="1"/>
          </p:cNvSpPr>
          <p:nvPr>
            <p:ph type="title"/>
          </p:nvPr>
        </p:nvSpPr>
        <p:spPr/>
        <p:txBody>
          <a:bodyPr/>
          <a:lstStyle/>
          <a:p>
            <a:r>
              <a:rPr lang="en-US" dirty="0"/>
              <a:t>Insertion into a 2-3-4 Tree</a:t>
            </a:r>
          </a:p>
        </p:txBody>
      </p:sp>
    </p:spTree>
    <p:extLst>
      <p:ext uri="{BB962C8B-B14F-4D97-AF65-F5344CB8AC3E}">
        <p14:creationId xmlns:p14="http://schemas.microsoft.com/office/powerpoint/2010/main" val="209001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165725" y="1828800"/>
            <a:ext cx="914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21,62</a:t>
            </a:r>
          </a:p>
        </p:txBody>
      </p:sp>
      <p:sp>
        <p:nvSpPr>
          <p:cNvPr id="5" name="Oval 4"/>
          <p:cNvSpPr/>
          <p:nvPr/>
        </p:nvSpPr>
        <p:spPr>
          <a:xfrm>
            <a:off x="7431088" y="25844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6" name="Oval 5"/>
          <p:cNvSpPr/>
          <p:nvPr/>
        </p:nvSpPr>
        <p:spPr>
          <a:xfrm>
            <a:off x="8002588" y="38036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7" name="Oval 6"/>
          <p:cNvSpPr/>
          <p:nvPr/>
        </p:nvSpPr>
        <p:spPr>
          <a:xfrm>
            <a:off x="4062413" y="38639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8" name="Oval 7"/>
          <p:cNvSpPr/>
          <p:nvPr/>
        </p:nvSpPr>
        <p:spPr>
          <a:xfrm>
            <a:off x="3073400" y="38639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9" name="Oval 8"/>
          <p:cNvSpPr/>
          <p:nvPr/>
        </p:nvSpPr>
        <p:spPr>
          <a:xfrm>
            <a:off x="4679951" y="3841750"/>
            <a:ext cx="942975" cy="533400"/>
          </a:xfrm>
          <a:prstGeom prst="ellipse">
            <a:avLst/>
          </a:prstGeom>
        </p:spPr>
        <p:style>
          <a:lnRef idx="1">
            <a:schemeClr val="accent6"/>
          </a:lnRef>
          <a:fillRef idx="2">
            <a:schemeClr val="accent6"/>
          </a:fillRef>
          <a:effectRef idx="1">
            <a:schemeClr val="accent6"/>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25,28</a:t>
            </a:r>
          </a:p>
        </p:txBody>
      </p:sp>
      <p:cxnSp>
        <p:nvCxnSpPr>
          <p:cNvPr id="17" name="Straight Connector 16"/>
          <p:cNvCxnSpPr>
            <a:stCxn id="4" idx="3"/>
            <a:endCxn id="30" idx="7"/>
          </p:cNvCxnSpPr>
          <p:nvPr/>
        </p:nvCxnSpPr>
        <p:spPr>
          <a:xfrm flipH="1">
            <a:off x="4062413" y="2284414"/>
            <a:ext cx="1236662" cy="460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5"/>
            <a:endCxn id="5" idx="1"/>
          </p:cNvCxnSpPr>
          <p:nvPr/>
        </p:nvCxnSpPr>
        <p:spPr>
          <a:xfrm>
            <a:off x="5945189" y="2284414"/>
            <a:ext cx="1563687" cy="377825"/>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797551" y="3803650"/>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23" name="Straight Connector 22"/>
          <p:cNvCxnSpPr>
            <a:stCxn id="30" idx="3"/>
            <a:endCxn id="8" idx="0"/>
          </p:cNvCxnSpPr>
          <p:nvPr/>
        </p:nvCxnSpPr>
        <p:spPr>
          <a:xfrm flipH="1">
            <a:off x="3340100" y="3122613"/>
            <a:ext cx="344488" cy="741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30" idx="5"/>
            <a:endCxn id="7" idx="0"/>
          </p:cNvCxnSpPr>
          <p:nvPr/>
        </p:nvCxnSpPr>
        <p:spPr>
          <a:xfrm>
            <a:off x="4062413" y="3122613"/>
            <a:ext cx="266700" cy="741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31" idx="3"/>
            <a:endCxn id="9" idx="0"/>
          </p:cNvCxnSpPr>
          <p:nvPr/>
        </p:nvCxnSpPr>
        <p:spPr>
          <a:xfrm flipH="1">
            <a:off x="5151439" y="3087688"/>
            <a:ext cx="282575" cy="754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1" idx="5"/>
            <a:endCxn id="21" idx="0"/>
          </p:cNvCxnSpPr>
          <p:nvPr/>
        </p:nvCxnSpPr>
        <p:spPr>
          <a:xfrm>
            <a:off x="5810251" y="3087688"/>
            <a:ext cx="447675" cy="715962"/>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843714" y="380365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36" name="Straight Connector 35"/>
          <p:cNvCxnSpPr>
            <a:stCxn id="5" idx="3"/>
            <a:endCxn id="34" idx="0"/>
          </p:cNvCxnSpPr>
          <p:nvPr/>
        </p:nvCxnSpPr>
        <p:spPr>
          <a:xfrm flipH="1">
            <a:off x="7302501" y="3038476"/>
            <a:ext cx="206375" cy="765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 idx="5"/>
            <a:endCxn id="6" idx="0"/>
          </p:cNvCxnSpPr>
          <p:nvPr/>
        </p:nvCxnSpPr>
        <p:spPr>
          <a:xfrm>
            <a:off x="7886700" y="3038476"/>
            <a:ext cx="382588" cy="765175"/>
          </a:xfrm>
          <a:prstGeom prst="line">
            <a:avLst/>
          </a:prstGeom>
        </p:spPr>
        <p:style>
          <a:lnRef idx="1">
            <a:schemeClr val="accent1"/>
          </a:lnRef>
          <a:fillRef idx="0">
            <a:schemeClr val="accent1"/>
          </a:fillRef>
          <a:effectRef idx="0">
            <a:schemeClr val="accent1"/>
          </a:effectRef>
          <a:fontRef idx="minor">
            <a:schemeClr val="tx1"/>
          </a:fontRef>
        </p:style>
      </p:cxnSp>
      <p:sp>
        <p:nvSpPr>
          <p:cNvPr id="11" name="Line Callout 1 10"/>
          <p:cNvSpPr/>
          <p:nvPr/>
        </p:nvSpPr>
        <p:spPr>
          <a:xfrm>
            <a:off x="1716088" y="4876800"/>
            <a:ext cx="2170112" cy="1066800"/>
          </a:xfrm>
          <a:prstGeom prst="borderCallout1">
            <a:avLst>
              <a:gd name="adj1" fmla="val 47643"/>
              <a:gd name="adj2" fmla="val 104451"/>
              <a:gd name="adj3" fmla="val -32804"/>
              <a:gd name="adj4" fmla="val 150442"/>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Then add the value (25) in a leaf node</a:t>
            </a:r>
          </a:p>
        </p:txBody>
      </p:sp>
      <p:sp>
        <p:nvSpPr>
          <p:cNvPr id="30" name="Oval 29"/>
          <p:cNvSpPr/>
          <p:nvPr/>
        </p:nvSpPr>
        <p:spPr>
          <a:xfrm>
            <a:off x="36068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a:t>
            </a:r>
          </a:p>
        </p:txBody>
      </p:sp>
      <p:sp>
        <p:nvSpPr>
          <p:cNvPr id="31" name="Oval 30"/>
          <p:cNvSpPr/>
          <p:nvPr/>
        </p:nvSpPr>
        <p:spPr>
          <a:xfrm>
            <a:off x="5356225" y="26320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38</a:t>
            </a:r>
          </a:p>
        </p:txBody>
      </p:sp>
      <p:cxnSp>
        <p:nvCxnSpPr>
          <p:cNvPr id="50" name="Straight Connector 49"/>
          <p:cNvCxnSpPr>
            <a:stCxn id="31" idx="0"/>
            <a:endCxn id="4" idx="4"/>
          </p:cNvCxnSpPr>
          <p:nvPr/>
        </p:nvCxnSpPr>
        <p:spPr>
          <a:xfrm flipV="1">
            <a:off x="5622925" y="2362201"/>
            <a:ext cx="0" cy="269875"/>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13</a:t>
            </a:fld>
            <a:endParaRPr lang="en-US">
              <a:latin typeface="Arial" charset="0"/>
            </a:endParaRPr>
          </a:p>
        </p:txBody>
      </p:sp>
      <p:sp>
        <p:nvSpPr>
          <p:cNvPr id="26" name="Rectangle 25">
            <a:extLst>
              <a:ext uri="{FF2B5EF4-FFF2-40B4-BE49-F238E27FC236}">
                <a16:creationId xmlns:a16="http://schemas.microsoft.com/office/drawing/2014/main" id="{74AC8D45-7931-4EFA-9044-3C3CD8D29443}"/>
              </a:ext>
            </a:extLst>
          </p:cNvPr>
          <p:cNvSpPr/>
          <p:nvPr/>
        </p:nvSpPr>
        <p:spPr>
          <a:xfrm>
            <a:off x="7836739" y="1469205"/>
            <a:ext cx="1676400" cy="8747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Inserting 25</a:t>
            </a:r>
          </a:p>
        </p:txBody>
      </p:sp>
      <p:sp>
        <p:nvSpPr>
          <p:cNvPr id="12" name="Title 11">
            <a:extLst>
              <a:ext uri="{FF2B5EF4-FFF2-40B4-BE49-F238E27FC236}">
                <a16:creationId xmlns:a16="http://schemas.microsoft.com/office/drawing/2014/main" id="{7A70712C-31D7-4B36-AA87-597CC82EB9F6}"/>
              </a:ext>
            </a:extLst>
          </p:cNvPr>
          <p:cNvSpPr>
            <a:spLocks noGrp="1"/>
          </p:cNvSpPr>
          <p:nvPr>
            <p:ph type="title"/>
          </p:nvPr>
        </p:nvSpPr>
        <p:spPr/>
        <p:txBody>
          <a:bodyPr/>
          <a:lstStyle/>
          <a:p>
            <a:r>
              <a:rPr lang="en-US"/>
              <a:t>Insertion into a 2-3-4 Tree</a:t>
            </a:r>
          </a:p>
        </p:txBody>
      </p:sp>
    </p:spTree>
    <p:extLst>
      <p:ext uri="{BB962C8B-B14F-4D97-AF65-F5344CB8AC3E}">
        <p14:creationId xmlns:p14="http://schemas.microsoft.com/office/powerpoint/2010/main" val="25555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165725" y="1828800"/>
            <a:ext cx="914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21,62</a:t>
            </a:r>
          </a:p>
        </p:txBody>
      </p:sp>
      <p:sp>
        <p:nvSpPr>
          <p:cNvPr id="5" name="Oval 4"/>
          <p:cNvSpPr/>
          <p:nvPr/>
        </p:nvSpPr>
        <p:spPr>
          <a:xfrm>
            <a:off x="7431088" y="25844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6" name="Oval 5"/>
          <p:cNvSpPr/>
          <p:nvPr/>
        </p:nvSpPr>
        <p:spPr>
          <a:xfrm>
            <a:off x="8002588" y="38036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7" name="Oval 6"/>
          <p:cNvSpPr/>
          <p:nvPr/>
        </p:nvSpPr>
        <p:spPr>
          <a:xfrm>
            <a:off x="4062413" y="38639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8" name="Oval 7"/>
          <p:cNvSpPr/>
          <p:nvPr/>
        </p:nvSpPr>
        <p:spPr>
          <a:xfrm>
            <a:off x="3073400" y="38639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9" name="Oval 8"/>
          <p:cNvSpPr/>
          <p:nvPr/>
        </p:nvSpPr>
        <p:spPr>
          <a:xfrm>
            <a:off x="4679951" y="3841750"/>
            <a:ext cx="9429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25,28</a:t>
            </a:r>
          </a:p>
        </p:txBody>
      </p:sp>
      <p:cxnSp>
        <p:nvCxnSpPr>
          <p:cNvPr id="17" name="Straight Connector 16"/>
          <p:cNvCxnSpPr>
            <a:stCxn id="4" idx="3"/>
            <a:endCxn id="30" idx="7"/>
          </p:cNvCxnSpPr>
          <p:nvPr/>
        </p:nvCxnSpPr>
        <p:spPr>
          <a:xfrm flipH="1">
            <a:off x="4062413" y="2284414"/>
            <a:ext cx="1236662" cy="460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5"/>
            <a:endCxn id="5" idx="1"/>
          </p:cNvCxnSpPr>
          <p:nvPr/>
        </p:nvCxnSpPr>
        <p:spPr>
          <a:xfrm>
            <a:off x="5945189" y="2284414"/>
            <a:ext cx="1563687" cy="377825"/>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797551" y="3803650"/>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23" name="Straight Connector 22"/>
          <p:cNvCxnSpPr>
            <a:stCxn id="30" idx="3"/>
            <a:endCxn id="8" idx="0"/>
          </p:cNvCxnSpPr>
          <p:nvPr/>
        </p:nvCxnSpPr>
        <p:spPr>
          <a:xfrm flipH="1">
            <a:off x="3340100" y="3122613"/>
            <a:ext cx="344488" cy="741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30" idx="5"/>
            <a:endCxn id="7" idx="0"/>
          </p:cNvCxnSpPr>
          <p:nvPr/>
        </p:nvCxnSpPr>
        <p:spPr>
          <a:xfrm>
            <a:off x="4062413" y="3122613"/>
            <a:ext cx="266700" cy="741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31" idx="3"/>
            <a:endCxn id="9" idx="0"/>
          </p:cNvCxnSpPr>
          <p:nvPr/>
        </p:nvCxnSpPr>
        <p:spPr>
          <a:xfrm flipH="1">
            <a:off x="5151439" y="3087688"/>
            <a:ext cx="282575" cy="754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1" idx="5"/>
            <a:endCxn id="21" idx="0"/>
          </p:cNvCxnSpPr>
          <p:nvPr/>
        </p:nvCxnSpPr>
        <p:spPr>
          <a:xfrm>
            <a:off x="5810251" y="3087688"/>
            <a:ext cx="447675" cy="715962"/>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843714" y="380365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36" name="Straight Connector 35"/>
          <p:cNvCxnSpPr>
            <a:stCxn id="5" idx="3"/>
            <a:endCxn id="34" idx="0"/>
          </p:cNvCxnSpPr>
          <p:nvPr/>
        </p:nvCxnSpPr>
        <p:spPr>
          <a:xfrm flipH="1">
            <a:off x="7302501" y="3038476"/>
            <a:ext cx="206375" cy="765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 idx="5"/>
            <a:endCxn id="6" idx="0"/>
          </p:cNvCxnSpPr>
          <p:nvPr/>
        </p:nvCxnSpPr>
        <p:spPr>
          <a:xfrm>
            <a:off x="7886700" y="3038476"/>
            <a:ext cx="382588" cy="765175"/>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6068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a:t>
            </a:r>
          </a:p>
        </p:txBody>
      </p:sp>
      <p:sp>
        <p:nvSpPr>
          <p:cNvPr id="31" name="Oval 30"/>
          <p:cNvSpPr/>
          <p:nvPr/>
        </p:nvSpPr>
        <p:spPr>
          <a:xfrm>
            <a:off x="5356225" y="26320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38</a:t>
            </a:r>
          </a:p>
        </p:txBody>
      </p:sp>
      <p:cxnSp>
        <p:nvCxnSpPr>
          <p:cNvPr id="50" name="Straight Connector 49"/>
          <p:cNvCxnSpPr>
            <a:stCxn id="31" idx="0"/>
            <a:endCxn id="4" idx="4"/>
          </p:cNvCxnSpPr>
          <p:nvPr/>
        </p:nvCxnSpPr>
        <p:spPr>
          <a:xfrm flipV="1">
            <a:off x="5622925" y="2362201"/>
            <a:ext cx="0" cy="269875"/>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676401" y="4724400"/>
            <a:ext cx="5051425" cy="1752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This immediate split guarantees that a parent will not be a 4-node, and we will not need to propagate a child or its parent back up the recursion chain.  The recursion becomes tail recursion.</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14</a:t>
            </a:fld>
            <a:endParaRPr lang="en-US">
              <a:latin typeface="Arial" charset="0"/>
            </a:endParaRPr>
          </a:p>
        </p:txBody>
      </p:sp>
      <p:sp>
        <p:nvSpPr>
          <p:cNvPr id="11" name="Title 10">
            <a:extLst>
              <a:ext uri="{FF2B5EF4-FFF2-40B4-BE49-F238E27FC236}">
                <a16:creationId xmlns:a16="http://schemas.microsoft.com/office/drawing/2014/main" id="{B7DAC1FB-6C5F-47F1-AEAB-93870C5DA645}"/>
              </a:ext>
            </a:extLst>
          </p:cNvPr>
          <p:cNvSpPr>
            <a:spLocks noGrp="1"/>
          </p:cNvSpPr>
          <p:nvPr>
            <p:ph type="title"/>
          </p:nvPr>
        </p:nvSpPr>
        <p:spPr/>
        <p:txBody>
          <a:bodyPr/>
          <a:lstStyle/>
          <a:p>
            <a:r>
              <a:rPr lang="en-US" dirty="0"/>
              <a:t>Insertion into a 2-3-4 Tree</a:t>
            </a:r>
          </a:p>
        </p:txBody>
      </p:sp>
    </p:spTree>
    <p:extLst>
      <p:ext uri="{BB962C8B-B14F-4D97-AF65-F5344CB8AC3E}">
        <p14:creationId xmlns:p14="http://schemas.microsoft.com/office/powerpoint/2010/main" val="3917368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165725" y="1828800"/>
            <a:ext cx="914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21,62</a:t>
            </a:r>
          </a:p>
        </p:txBody>
      </p:sp>
      <p:sp>
        <p:nvSpPr>
          <p:cNvPr id="5" name="Oval 4"/>
          <p:cNvSpPr/>
          <p:nvPr/>
        </p:nvSpPr>
        <p:spPr>
          <a:xfrm>
            <a:off x="7431088" y="25844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6" name="Oval 5"/>
          <p:cNvSpPr/>
          <p:nvPr/>
        </p:nvSpPr>
        <p:spPr>
          <a:xfrm>
            <a:off x="8002588" y="380365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7" name="Oval 6"/>
          <p:cNvSpPr/>
          <p:nvPr/>
        </p:nvSpPr>
        <p:spPr>
          <a:xfrm>
            <a:off x="4062413" y="38639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8" name="Oval 7"/>
          <p:cNvSpPr/>
          <p:nvPr/>
        </p:nvSpPr>
        <p:spPr>
          <a:xfrm>
            <a:off x="3073400" y="38639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9" name="Oval 8"/>
          <p:cNvSpPr/>
          <p:nvPr/>
        </p:nvSpPr>
        <p:spPr>
          <a:xfrm>
            <a:off x="4679951" y="3841750"/>
            <a:ext cx="9429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25,28</a:t>
            </a:r>
          </a:p>
        </p:txBody>
      </p:sp>
      <p:cxnSp>
        <p:nvCxnSpPr>
          <p:cNvPr id="17" name="Straight Connector 16"/>
          <p:cNvCxnSpPr>
            <a:stCxn id="4" idx="3"/>
            <a:endCxn id="30" idx="7"/>
          </p:cNvCxnSpPr>
          <p:nvPr/>
        </p:nvCxnSpPr>
        <p:spPr>
          <a:xfrm flipH="1">
            <a:off x="4062413" y="2284414"/>
            <a:ext cx="1236662" cy="460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5"/>
            <a:endCxn id="5" idx="1"/>
          </p:cNvCxnSpPr>
          <p:nvPr/>
        </p:nvCxnSpPr>
        <p:spPr>
          <a:xfrm>
            <a:off x="5945189" y="2284414"/>
            <a:ext cx="1563687" cy="377825"/>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797551" y="3803650"/>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23" name="Straight Connector 22"/>
          <p:cNvCxnSpPr>
            <a:stCxn id="30" idx="3"/>
            <a:endCxn id="8" idx="0"/>
          </p:cNvCxnSpPr>
          <p:nvPr/>
        </p:nvCxnSpPr>
        <p:spPr>
          <a:xfrm flipH="1">
            <a:off x="3340100" y="3122613"/>
            <a:ext cx="344488" cy="741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30" idx="5"/>
            <a:endCxn id="7" idx="0"/>
          </p:cNvCxnSpPr>
          <p:nvPr/>
        </p:nvCxnSpPr>
        <p:spPr>
          <a:xfrm>
            <a:off x="4062413" y="3122613"/>
            <a:ext cx="266700" cy="741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31" idx="3"/>
            <a:endCxn id="9" idx="0"/>
          </p:cNvCxnSpPr>
          <p:nvPr/>
        </p:nvCxnSpPr>
        <p:spPr>
          <a:xfrm flipH="1">
            <a:off x="5151439" y="3087688"/>
            <a:ext cx="282575" cy="754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1" idx="5"/>
            <a:endCxn id="21" idx="0"/>
          </p:cNvCxnSpPr>
          <p:nvPr/>
        </p:nvCxnSpPr>
        <p:spPr>
          <a:xfrm>
            <a:off x="5810251" y="3087688"/>
            <a:ext cx="447675" cy="715962"/>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843714" y="380365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36" name="Straight Connector 35"/>
          <p:cNvCxnSpPr>
            <a:stCxn id="5" idx="3"/>
            <a:endCxn id="34" idx="0"/>
          </p:cNvCxnSpPr>
          <p:nvPr/>
        </p:nvCxnSpPr>
        <p:spPr>
          <a:xfrm flipH="1">
            <a:off x="7302501" y="3038476"/>
            <a:ext cx="206375" cy="765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 idx="5"/>
            <a:endCxn id="6" idx="0"/>
          </p:cNvCxnSpPr>
          <p:nvPr/>
        </p:nvCxnSpPr>
        <p:spPr>
          <a:xfrm>
            <a:off x="7886700" y="3038476"/>
            <a:ext cx="382588" cy="765175"/>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6068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a:t>
            </a:r>
          </a:p>
        </p:txBody>
      </p:sp>
      <p:sp>
        <p:nvSpPr>
          <p:cNvPr id="31" name="Oval 30"/>
          <p:cNvSpPr/>
          <p:nvPr/>
        </p:nvSpPr>
        <p:spPr>
          <a:xfrm>
            <a:off x="5356225" y="2632075"/>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38</a:t>
            </a:r>
          </a:p>
        </p:txBody>
      </p:sp>
      <p:cxnSp>
        <p:nvCxnSpPr>
          <p:cNvPr id="50" name="Straight Connector 49"/>
          <p:cNvCxnSpPr>
            <a:stCxn id="31" idx="0"/>
            <a:endCxn id="4" idx="4"/>
          </p:cNvCxnSpPr>
          <p:nvPr/>
        </p:nvCxnSpPr>
        <p:spPr>
          <a:xfrm flipV="1">
            <a:off x="5622925" y="2362201"/>
            <a:ext cx="0" cy="269875"/>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354514" y="4699000"/>
            <a:ext cx="5051425" cy="1752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25 </a:t>
            </a:r>
            <a:r>
              <a:rPr lang="en-US" i="1" dirty="0">
                <a:solidFill>
                  <a:prstClr val="white"/>
                </a:solidFill>
                <a:latin typeface="Arial"/>
              </a:rPr>
              <a:t>could</a:t>
            </a:r>
            <a:r>
              <a:rPr lang="en-US" dirty="0">
                <a:solidFill>
                  <a:prstClr val="white"/>
                </a:solidFill>
                <a:latin typeface="Arial"/>
              </a:rPr>
              <a:t> have been inserted into the leaf node without splitting the parent 4-node, but always splitting a 4-node when it is encountered simplifies the algorithm with minimal impact on overall performance</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15</a:t>
            </a:fld>
            <a:endParaRPr lang="en-US">
              <a:latin typeface="Arial" charset="0"/>
            </a:endParaRPr>
          </a:p>
        </p:txBody>
      </p:sp>
      <p:sp>
        <p:nvSpPr>
          <p:cNvPr id="11" name="Title 10">
            <a:extLst>
              <a:ext uri="{FF2B5EF4-FFF2-40B4-BE49-F238E27FC236}">
                <a16:creationId xmlns:a16="http://schemas.microsoft.com/office/drawing/2014/main" id="{24081720-F58D-405B-9996-E0702F1B8809}"/>
              </a:ext>
            </a:extLst>
          </p:cNvPr>
          <p:cNvSpPr>
            <a:spLocks noGrp="1"/>
          </p:cNvSpPr>
          <p:nvPr>
            <p:ph type="title"/>
          </p:nvPr>
        </p:nvSpPr>
        <p:spPr/>
        <p:txBody>
          <a:bodyPr/>
          <a:lstStyle/>
          <a:p>
            <a:r>
              <a:rPr lang="en-US"/>
              <a:t>Insertion into a 2-3-4 Tree</a:t>
            </a:r>
          </a:p>
        </p:txBody>
      </p:sp>
    </p:spTree>
    <p:extLst>
      <p:ext uri="{BB962C8B-B14F-4D97-AF65-F5344CB8AC3E}">
        <p14:creationId xmlns:p14="http://schemas.microsoft.com/office/powerpoint/2010/main" val="3430002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normAutofit fontScale="92500" lnSpcReduction="10000"/>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16</a:t>
            </a:fld>
            <a:endParaRPr lang="en-US">
              <a:latin typeface="Arial" charset="0"/>
            </a:endParaRPr>
          </a:p>
        </p:txBody>
      </p:sp>
      <p:sp>
        <p:nvSpPr>
          <p:cNvPr id="4" name="Title 3"/>
          <p:cNvSpPr>
            <a:spLocks noGrp="1"/>
          </p:cNvSpPr>
          <p:nvPr>
            <p:ph type="title"/>
          </p:nvPr>
        </p:nvSpPr>
        <p:spPr/>
        <p:txBody>
          <a:bodyPr/>
          <a:lstStyle/>
          <a:p>
            <a:r>
              <a:rPr lang="en-US" dirty="0"/>
              <a:t>2-3-4 Tree Example</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2777184"/>
            <a:ext cx="4493200" cy="3471217"/>
          </a:xfrm>
          <a:prstGeom prst="rect">
            <a:avLst/>
          </a:prstGeom>
        </p:spPr>
      </p:pic>
      <p:sp>
        <p:nvSpPr>
          <p:cNvPr id="8" name="Content Placeholder 2"/>
          <p:cNvSpPr txBox="1">
            <a:spLocks/>
          </p:cNvSpPr>
          <p:nvPr/>
        </p:nvSpPr>
        <p:spPr bwMode="auto">
          <a:xfrm>
            <a:off x="1391478" y="1295401"/>
            <a:ext cx="8362122" cy="12953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spcBef>
                <a:spcPts val="1800"/>
              </a:spcBef>
            </a:pPr>
            <a:r>
              <a:rPr lang="en-US" sz="2400" dirty="0">
                <a:solidFill>
                  <a:prstClr val="black"/>
                </a:solidFill>
                <a:latin typeface="Arial"/>
              </a:rPr>
              <a:t>Build an 2-3-4 tree from the words:</a:t>
            </a:r>
          </a:p>
          <a:p>
            <a:pPr marL="0" indent="0">
              <a:spcBef>
                <a:spcPts val="1800"/>
              </a:spcBef>
              <a:buNone/>
            </a:pPr>
            <a:r>
              <a:rPr lang="en-US" sz="2400" dirty="0">
                <a:solidFill>
                  <a:prstClr val="black"/>
                </a:solidFill>
                <a:latin typeface="Arial"/>
              </a:rPr>
              <a:t>	"The quick brown fox jumps over the lazy dog."</a:t>
            </a:r>
          </a:p>
          <a:p>
            <a:endParaRPr lang="en-US" sz="2400" dirty="0">
              <a:solidFill>
                <a:prstClr val="black"/>
              </a:solidFill>
              <a:latin typeface="Arial"/>
            </a:endParaRPr>
          </a:p>
        </p:txBody>
      </p:sp>
    </p:spTree>
    <p:extLst>
      <p:ext uri="{BB962C8B-B14F-4D97-AF65-F5344CB8AC3E}">
        <p14:creationId xmlns:p14="http://schemas.microsoft.com/office/powerpoint/2010/main" val="1584284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17</a:t>
            </a:fld>
            <a:endParaRPr lang="en-US">
              <a:latin typeface="Arial" charset="0"/>
            </a:endParaRPr>
          </a:p>
        </p:txBody>
      </p:sp>
      <p:sp>
        <p:nvSpPr>
          <p:cNvPr id="6" name="Title 5">
            <a:extLst>
              <a:ext uri="{FF2B5EF4-FFF2-40B4-BE49-F238E27FC236}">
                <a16:creationId xmlns:a16="http://schemas.microsoft.com/office/drawing/2014/main" id="{683221E2-03AC-421B-8647-6C21BEC9EF2F}"/>
              </a:ext>
            </a:extLst>
          </p:cNvPr>
          <p:cNvSpPr>
            <a:spLocks noGrp="1"/>
          </p:cNvSpPr>
          <p:nvPr>
            <p:ph type="title"/>
          </p:nvPr>
        </p:nvSpPr>
        <p:spPr/>
        <p:txBody>
          <a:bodyPr/>
          <a:lstStyle/>
          <a:p>
            <a:r>
              <a:rPr lang="en-US" dirty="0"/>
              <a:t>2-3-4 Tree Example</a:t>
            </a:r>
          </a:p>
        </p:txBody>
      </p:sp>
    </p:spTree>
    <p:extLst>
      <p:ext uri="{BB962C8B-B14F-4D97-AF65-F5344CB8AC3E}">
        <p14:creationId xmlns:p14="http://schemas.microsoft.com/office/powerpoint/2010/main" val="232297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95888" y="3733800"/>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18</a:t>
            </a:fld>
            <a:endParaRPr lang="en-US">
              <a:latin typeface="Arial" charset="0"/>
            </a:endParaRPr>
          </a:p>
        </p:txBody>
      </p:sp>
      <p:sp>
        <p:nvSpPr>
          <p:cNvPr id="5" name="Title 4"/>
          <p:cNvSpPr>
            <a:spLocks noGrp="1"/>
          </p:cNvSpPr>
          <p:nvPr>
            <p:ph type="title"/>
          </p:nvPr>
        </p:nvSpPr>
        <p:spPr/>
        <p:txBody>
          <a:bodyPr/>
          <a:lstStyle/>
          <a:p>
            <a:r>
              <a:rPr lang="en-US" dirty="0"/>
              <a:t>2-3-4 Tree Example</a:t>
            </a:r>
          </a:p>
        </p:txBody>
      </p:sp>
      <p:sp>
        <p:nvSpPr>
          <p:cNvPr id="8"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7" name="Down Arrow 6"/>
          <p:cNvSpPr/>
          <p:nvPr/>
        </p:nvSpPr>
        <p:spPr>
          <a:xfrm flipV="1">
            <a:off x="30480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389208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62512" y="3733800"/>
            <a:ext cx="1538288"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The, quick</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19</a:t>
            </a:fld>
            <a:endParaRPr lang="en-US">
              <a:latin typeface="Arial" charset="0"/>
            </a:endParaRPr>
          </a:p>
        </p:txBody>
      </p:sp>
      <p:sp>
        <p:nvSpPr>
          <p:cNvPr id="6"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5" name="Title 4"/>
          <p:cNvSpPr>
            <a:spLocks noGrp="1"/>
          </p:cNvSpPr>
          <p:nvPr>
            <p:ph type="title"/>
          </p:nvPr>
        </p:nvSpPr>
        <p:spPr/>
        <p:txBody>
          <a:bodyPr/>
          <a:lstStyle/>
          <a:p>
            <a:r>
              <a:rPr lang="en-US" dirty="0"/>
              <a:t>2-3-4 Tree Example</a:t>
            </a:r>
          </a:p>
        </p:txBody>
      </p:sp>
      <p:sp>
        <p:nvSpPr>
          <p:cNvPr id="8" name="Down Arrow 7"/>
          <p:cNvSpPr/>
          <p:nvPr/>
        </p:nvSpPr>
        <p:spPr>
          <a:xfrm flipV="1">
            <a:off x="36195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1296888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B2241-FE47-43EB-AE99-7418190046D9}"/>
              </a:ext>
            </a:extLst>
          </p:cNvPr>
          <p:cNvSpPr>
            <a:spLocks noGrp="1"/>
          </p:cNvSpPr>
          <p:nvPr>
            <p:ph type="title"/>
          </p:nvPr>
        </p:nvSpPr>
        <p:spPr/>
        <p:txBody>
          <a:bodyPr/>
          <a:lstStyle/>
          <a:p>
            <a:r>
              <a:rPr lang="en-US" dirty="0"/>
              <a:t>Tip #42: How to Choose an STL Container</a:t>
            </a:r>
          </a:p>
        </p:txBody>
      </p:sp>
      <p:sp>
        <p:nvSpPr>
          <p:cNvPr id="3" name="Content Placeholder 2">
            <a:extLst>
              <a:ext uri="{FF2B5EF4-FFF2-40B4-BE49-F238E27FC236}">
                <a16:creationId xmlns:a16="http://schemas.microsoft.com/office/drawing/2014/main" id="{51AE0711-4567-4E03-AFA1-EFCE77F9564F}"/>
              </a:ext>
            </a:extLst>
          </p:cNvPr>
          <p:cNvSpPr>
            <a:spLocks noGrp="1"/>
          </p:cNvSpPr>
          <p:nvPr>
            <p:ph sz="quarter" idx="1"/>
          </p:nvPr>
        </p:nvSpPr>
        <p:spPr/>
        <p:txBody>
          <a:bodyPr/>
          <a:lstStyle/>
          <a:p>
            <a:r>
              <a:rPr lang="en-US" dirty="0"/>
              <a:t>Performance</a:t>
            </a:r>
          </a:p>
          <a:p>
            <a:pPr lvl="1"/>
            <a:r>
              <a:rPr lang="en-US" dirty="0"/>
              <a:t>Logarithmic</a:t>
            </a:r>
          </a:p>
          <a:p>
            <a:pPr lvl="1"/>
            <a:r>
              <a:rPr lang="en-US" dirty="0"/>
              <a:t>Constant Time</a:t>
            </a:r>
          </a:p>
          <a:p>
            <a:pPr lvl="1"/>
            <a:r>
              <a:rPr lang="en-US" dirty="0"/>
              <a:t>Amortizable</a:t>
            </a:r>
          </a:p>
          <a:p>
            <a:pPr lvl="1"/>
            <a:r>
              <a:rPr lang="en-US" dirty="0"/>
              <a:t>Complex</a:t>
            </a:r>
          </a:p>
          <a:p>
            <a:r>
              <a:rPr lang="en-US" dirty="0"/>
              <a:t>Memory</a:t>
            </a:r>
          </a:p>
          <a:p>
            <a:pPr lvl="1"/>
            <a:r>
              <a:rPr lang="en-US" dirty="0"/>
              <a:t>Containable in memory</a:t>
            </a:r>
          </a:p>
          <a:p>
            <a:pPr lvl="1"/>
            <a:r>
              <a:rPr lang="en-US" dirty="0"/>
              <a:t>Memory usage</a:t>
            </a:r>
          </a:p>
          <a:p>
            <a:r>
              <a:rPr lang="en-US" dirty="0"/>
              <a:t>Data</a:t>
            </a:r>
          </a:p>
          <a:p>
            <a:pPr lvl="1"/>
            <a:r>
              <a:rPr lang="en-US" dirty="0"/>
              <a:t>Ordered</a:t>
            </a:r>
          </a:p>
          <a:p>
            <a:pPr lvl="1"/>
            <a:r>
              <a:rPr lang="en-US" dirty="0"/>
              <a:t>Sortable</a:t>
            </a:r>
          </a:p>
          <a:p>
            <a:pPr lvl="1"/>
            <a:r>
              <a:rPr lang="en-US" dirty="0"/>
              <a:t>Duplicates</a:t>
            </a:r>
          </a:p>
          <a:p>
            <a:pPr lvl="1"/>
            <a:r>
              <a:rPr lang="en-US" dirty="0" err="1"/>
              <a:t>Restrictable</a:t>
            </a:r>
            <a:endParaRPr lang="en-US" dirty="0"/>
          </a:p>
          <a:p>
            <a:pPr lvl="1"/>
            <a:r>
              <a:rPr lang="en-US" dirty="0"/>
              <a:t>Traversable</a:t>
            </a:r>
          </a:p>
          <a:p>
            <a:endParaRPr lang="en-US" dirty="0"/>
          </a:p>
        </p:txBody>
      </p:sp>
      <p:sp>
        <p:nvSpPr>
          <p:cNvPr id="4" name="Footer Placeholder 3">
            <a:extLst>
              <a:ext uri="{FF2B5EF4-FFF2-40B4-BE49-F238E27FC236}">
                <a16:creationId xmlns:a16="http://schemas.microsoft.com/office/drawing/2014/main" id="{B0744E1B-EBA8-4F8E-92B4-77DA7E49FED2}"/>
              </a:ext>
            </a:extLst>
          </p:cNvPr>
          <p:cNvSpPr>
            <a:spLocks noGrp="1"/>
          </p:cNvSpPr>
          <p:nvPr>
            <p:ph type="ftr" sz="quarter" idx="11"/>
          </p:nvPr>
        </p:nvSpPr>
        <p:spPr/>
        <p:txBody>
          <a:bodyPr/>
          <a:lstStyle/>
          <a:p>
            <a:pPr>
              <a:defRPr/>
            </a:pPr>
            <a:r>
              <a:rPr lang="en-US"/>
              <a:t>Self-Balancing Search Trees (42)</a:t>
            </a:r>
            <a:endParaRPr lang="en-US" dirty="0"/>
          </a:p>
        </p:txBody>
      </p:sp>
      <p:sp>
        <p:nvSpPr>
          <p:cNvPr id="5" name="Slide Number Placeholder 4">
            <a:extLst>
              <a:ext uri="{FF2B5EF4-FFF2-40B4-BE49-F238E27FC236}">
                <a16:creationId xmlns:a16="http://schemas.microsoft.com/office/drawing/2014/main" id="{9805CCD4-09E1-45E4-A8E9-FCEB479D9585}"/>
              </a:ext>
            </a:extLst>
          </p:cNvPr>
          <p:cNvSpPr>
            <a:spLocks noGrp="1"/>
          </p:cNvSpPr>
          <p:nvPr>
            <p:ph type="sldNum" sz="quarter" idx="12"/>
          </p:nvPr>
        </p:nvSpPr>
        <p:spPr/>
        <p:txBody>
          <a:bodyPr/>
          <a:lstStyle/>
          <a:p>
            <a:pPr>
              <a:defRPr/>
            </a:pPr>
            <a:fld id="{0D7B5496-982B-480A-8085-B08F2CA91C21}" type="slidenum">
              <a:rPr lang="en-US" smtClean="0"/>
              <a:pPr>
                <a:defRPr/>
              </a:pPr>
              <a:t>2</a:t>
            </a:fld>
            <a:endParaRPr lang="en-US" dirty="0"/>
          </a:p>
        </p:txBody>
      </p:sp>
    </p:spTree>
    <p:extLst>
      <p:ext uri="{BB962C8B-B14F-4D97-AF65-F5344CB8AC3E}">
        <p14:creationId xmlns:p14="http://schemas.microsoft.com/office/powerpoint/2010/main" val="422874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6276" y="3733800"/>
            <a:ext cx="2371725"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The, brown, quick</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20</a:t>
            </a:fld>
            <a:endParaRPr lang="en-US">
              <a:latin typeface="Arial" charset="0"/>
            </a:endParaRPr>
          </a:p>
        </p:txBody>
      </p:sp>
      <p:sp>
        <p:nvSpPr>
          <p:cNvPr id="6"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5" name="Title 4"/>
          <p:cNvSpPr>
            <a:spLocks noGrp="1"/>
          </p:cNvSpPr>
          <p:nvPr>
            <p:ph type="title"/>
          </p:nvPr>
        </p:nvSpPr>
        <p:spPr/>
        <p:txBody>
          <a:bodyPr/>
          <a:lstStyle/>
          <a:p>
            <a:r>
              <a:rPr lang="en-US" dirty="0"/>
              <a:t>2-3-4 Tree Example</a:t>
            </a:r>
          </a:p>
        </p:txBody>
      </p:sp>
      <p:sp>
        <p:nvSpPr>
          <p:cNvPr id="8" name="Down Arrow 7"/>
          <p:cNvSpPr/>
          <p:nvPr/>
        </p:nvSpPr>
        <p:spPr>
          <a:xfrm flipV="1">
            <a:off x="43815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1224243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6276" y="3733800"/>
            <a:ext cx="2371725"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The, brown, quick</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21</a:t>
            </a:fld>
            <a:endParaRPr lang="en-US">
              <a:latin typeface="Arial" charset="0"/>
            </a:endParaRPr>
          </a:p>
        </p:txBody>
      </p:sp>
      <p:sp>
        <p:nvSpPr>
          <p:cNvPr id="6"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5" name="Title 4"/>
          <p:cNvSpPr>
            <a:spLocks noGrp="1"/>
          </p:cNvSpPr>
          <p:nvPr>
            <p:ph type="title"/>
          </p:nvPr>
        </p:nvSpPr>
        <p:spPr/>
        <p:txBody>
          <a:bodyPr/>
          <a:lstStyle/>
          <a:p>
            <a:r>
              <a:rPr lang="en-US" dirty="0"/>
              <a:t>2-3-4 Tree Example</a:t>
            </a:r>
          </a:p>
        </p:txBody>
      </p:sp>
      <p:sp>
        <p:nvSpPr>
          <p:cNvPr id="9" name="Line Callout 1 10">
            <a:extLst>
              <a:ext uri="{FF2B5EF4-FFF2-40B4-BE49-F238E27FC236}">
                <a16:creationId xmlns:a16="http://schemas.microsoft.com/office/drawing/2014/main" id="{9D0A4BAA-DE9B-43EB-BFF3-4C04FE228033}"/>
              </a:ext>
            </a:extLst>
          </p:cNvPr>
          <p:cNvSpPr/>
          <p:nvPr/>
        </p:nvSpPr>
        <p:spPr>
          <a:xfrm>
            <a:off x="2316163" y="4724400"/>
            <a:ext cx="2170113" cy="1676400"/>
          </a:xfrm>
          <a:prstGeom prst="borderCallout1">
            <a:avLst>
              <a:gd name="adj1" fmla="val 47643"/>
              <a:gd name="adj2" fmla="val 104451"/>
              <a:gd name="adj3" fmla="val -29278"/>
              <a:gd name="adj4" fmla="val 148394"/>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As soon as a 4-node is encountered, split it and move the middle value into the parent</a:t>
            </a:r>
          </a:p>
        </p:txBody>
      </p:sp>
      <p:sp>
        <p:nvSpPr>
          <p:cNvPr id="10" name="Down Arrow 11">
            <a:extLst>
              <a:ext uri="{FF2B5EF4-FFF2-40B4-BE49-F238E27FC236}">
                <a16:creationId xmlns:a16="http://schemas.microsoft.com/office/drawing/2014/main" id="{6BEAD427-B843-44A8-9488-8A3B0E7B2451}"/>
              </a:ext>
            </a:extLst>
          </p:cNvPr>
          <p:cNvSpPr/>
          <p:nvPr/>
        </p:nvSpPr>
        <p:spPr>
          <a:xfrm flipV="1">
            <a:off x="50673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4188555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5725" y="3554413"/>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a:xfrm>
            <a:off x="5062539" y="2533650"/>
            <a:ext cx="95410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brown</a:t>
            </a:r>
          </a:p>
        </p:txBody>
      </p:sp>
      <p:sp>
        <p:nvSpPr>
          <p:cNvPr id="5" name="TextBox 4"/>
          <p:cNvSpPr txBox="1"/>
          <p:nvPr/>
        </p:nvSpPr>
        <p:spPr>
          <a:xfrm>
            <a:off x="6278564" y="3549650"/>
            <a:ext cx="85472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quick</a:t>
            </a:r>
          </a:p>
        </p:txBody>
      </p:sp>
      <p:cxnSp>
        <p:nvCxnSpPr>
          <p:cNvPr id="9" name="Straight Connector 8"/>
          <p:cNvCxnSpPr>
            <a:endCxn id="5" idx="0"/>
          </p:cNvCxnSpPr>
          <p:nvPr/>
        </p:nvCxnSpPr>
        <p:spPr>
          <a:xfrm>
            <a:off x="5745164" y="2901950"/>
            <a:ext cx="960761"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a:xfrm flipH="1">
            <a:off x="4216487" y="2901951"/>
            <a:ext cx="979403" cy="652463"/>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22</a:t>
            </a:fld>
            <a:endParaRPr lang="en-US">
              <a:latin typeface="Arial" charset="0"/>
            </a:endParaRPr>
          </a:p>
        </p:txBody>
      </p:sp>
      <p:sp>
        <p:nvSpPr>
          <p:cNvPr id="10"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8" name="Title 7"/>
          <p:cNvSpPr>
            <a:spLocks noGrp="1"/>
          </p:cNvSpPr>
          <p:nvPr>
            <p:ph type="title"/>
          </p:nvPr>
        </p:nvSpPr>
        <p:spPr/>
        <p:txBody>
          <a:bodyPr/>
          <a:lstStyle/>
          <a:p>
            <a:r>
              <a:rPr lang="en-US" dirty="0"/>
              <a:t>2-3-4 Tree Example</a:t>
            </a:r>
          </a:p>
        </p:txBody>
      </p:sp>
      <p:sp>
        <p:nvSpPr>
          <p:cNvPr id="12" name="Down Arrow 11"/>
          <p:cNvSpPr/>
          <p:nvPr/>
        </p:nvSpPr>
        <p:spPr>
          <a:xfrm flipV="1">
            <a:off x="50673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
        <p:nvSpPr>
          <p:cNvPr id="13" name="Line Callout 1 10">
            <a:extLst>
              <a:ext uri="{FF2B5EF4-FFF2-40B4-BE49-F238E27FC236}">
                <a16:creationId xmlns:a16="http://schemas.microsoft.com/office/drawing/2014/main" id="{2EF080BD-58A7-4BAD-838B-79D2F15A30BA}"/>
              </a:ext>
            </a:extLst>
          </p:cNvPr>
          <p:cNvSpPr/>
          <p:nvPr/>
        </p:nvSpPr>
        <p:spPr>
          <a:xfrm>
            <a:off x="2316163" y="4724400"/>
            <a:ext cx="2170113" cy="1676400"/>
          </a:xfrm>
          <a:prstGeom prst="borderCallout1">
            <a:avLst>
              <a:gd name="adj1" fmla="val 47643"/>
              <a:gd name="adj2" fmla="val 104451"/>
              <a:gd name="adj3" fmla="val -101597"/>
              <a:gd name="adj4" fmla="val 145080"/>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As soon as a 4-node is encountered, split it and move the middle value into the parent</a:t>
            </a:r>
          </a:p>
        </p:txBody>
      </p:sp>
    </p:spTree>
    <p:extLst>
      <p:ext uri="{BB962C8B-B14F-4D97-AF65-F5344CB8AC3E}">
        <p14:creationId xmlns:p14="http://schemas.microsoft.com/office/powerpoint/2010/main" val="519876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5725" y="3554413"/>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a:xfrm>
            <a:off x="5062539" y="2533650"/>
            <a:ext cx="954107"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brown</a:t>
            </a:r>
          </a:p>
        </p:txBody>
      </p:sp>
      <p:sp>
        <p:nvSpPr>
          <p:cNvPr id="5" name="TextBox 4"/>
          <p:cNvSpPr txBox="1"/>
          <p:nvPr/>
        </p:nvSpPr>
        <p:spPr>
          <a:xfrm>
            <a:off x="6278564" y="3549650"/>
            <a:ext cx="1417637"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fox, quick</a:t>
            </a:r>
          </a:p>
        </p:txBody>
      </p:sp>
      <p:cxnSp>
        <p:nvCxnSpPr>
          <p:cNvPr id="9" name="Straight Connector 8"/>
          <p:cNvCxnSpPr>
            <a:cxnSpLocks/>
            <a:endCxn id="5" idx="0"/>
          </p:cNvCxnSpPr>
          <p:nvPr/>
        </p:nvCxnSpPr>
        <p:spPr>
          <a:xfrm>
            <a:off x="5745164" y="2901950"/>
            <a:ext cx="1242219"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a:xfrm flipH="1">
            <a:off x="4216487" y="2901951"/>
            <a:ext cx="979403" cy="652463"/>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23</a:t>
            </a:fld>
            <a:endParaRPr lang="en-US">
              <a:latin typeface="Arial" charset="0"/>
            </a:endParaRPr>
          </a:p>
        </p:txBody>
      </p:sp>
      <p:sp>
        <p:nvSpPr>
          <p:cNvPr id="10"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8" name="Title 7"/>
          <p:cNvSpPr>
            <a:spLocks noGrp="1"/>
          </p:cNvSpPr>
          <p:nvPr>
            <p:ph type="title"/>
          </p:nvPr>
        </p:nvSpPr>
        <p:spPr/>
        <p:txBody>
          <a:bodyPr/>
          <a:lstStyle/>
          <a:p>
            <a:r>
              <a:rPr lang="en-US" dirty="0"/>
              <a:t>2-3-4 Tree Example</a:t>
            </a:r>
          </a:p>
        </p:txBody>
      </p:sp>
      <p:sp>
        <p:nvSpPr>
          <p:cNvPr id="14" name="Down Arrow 13"/>
          <p:cNvSpPr/>
          <p:nvPr/>
        </p:nvSpPr>
        <p:spPr>
          <a:xfrm flipV="1">
            <a:off x="50673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417247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5725" y="3549650"/>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a:xfrm>
            <a:off x="5062539" y="2533650"/>
            <a:ext cx="95410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brown</a:t>
            </a:r>
          </a:p>
        </p:txBody>
      </p:sp>
      <p:sp>
        <p:nvSpPr>
          <p:cNvPr id="5" name="TextBox 4"/>
          <p:cNvSpPr txBox="1"/>
          <p:nvPr/>
        </p:nvSpPr>
        <p:spPr>
          <a:xfrm>
            <a:off x="6278562" y="3549650"/>
            <a:ext cx="2255838"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fox, jumps, quick</a:t>
            </a:r>
          </a:p>
        </p:txBody>
      </p:sp>
      <p:cxnSp>
        <p:nvCxnSpPr>
          <p:cNvPr id="9" name="Straight Connector 8"/>
          <p:cNvCxnSpPr>
            <a:cxnSpLocks/>
            <a:endCxn id="5" idx="0"/>
          </p:cNvCxnSpPr>
          <p:nvPr/>
        </p:nvCxnSpPr>
        <p:spPr>
          <a:xfrm>
            <a:off x="5745163" y="2901950"/>
            <a:ext cx="1661318"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a:xfrm flipH="1">
            <a:off x="4216486" y="2901950"/>
            <a:ext cx="979404" cy="6477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24</a:t>
            </a:fld>
            <a:endParaRPr lang="en-US">
              <a:latin typeface="Arial" charset="0"/>
            </a:endParaRPr>
          </a:p>
        </p:txBody>
      </p:sp>
      <p:sp>
        <p:nvSpPr>
          <p:cNvPr id="10"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8" name="Title 7"/>
          <p:cNvSpPr>
            <a:spLocks noGrp="1"/>
          </p:cNvSpPr>
          <p:nvPr>
            <p:ph type="title"/>
          </p:nvPr>
        </p:nvSpPr>
        <p:spPr/>
        <p:txBody>
          <a:bodyPr/>
          <a:lstStyle/>
          <a:p>
            <a:r>
              <a:rPr lang="en-US" dirty="0"/>
              <a:t>2-3-4 Tree Example</a:t>
            </a:r>
          </a:p>
        </p:txBody>
      </p:sp>
      <p:sp>
        <p:nvSpPr>
          <p:cNvPr id="13" name="Down Arrow 12"/>
          <p:cNvSpPr/>
          <p:nvPr/>
        </p:nvSpPr>
        <p:spPr>
          <a:xfrm flipV="1">
            <a:off x="56007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4004939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5725" y="3549650"/>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a:xfrm>
            <a:off x="5062539" y="2533650"/>
            <a:ext cx="95410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brown</a:t>
            </a:r>
          </a:p>
        </p:txBody>
      </p:sp>
      <p:sp>
        <p:nvSpPr>
          <p:cNvPr id="5" name="TextBox 4"/>
          <p:cNvSpPr txBox="1"/>
          <p:nvPr/>
        </p:nvSpPr>
        <p:spPr>
          <a:xfrm>
            <a:off x="6278562" y="3549650"/>
            <a:ext cx="2255838"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fox, jumps, quick</a:t>
            </a:r>
          </a:p>
        </p:txBody>
      </p:sp>
      <p:cxnSp>
        <p:nvCxnSpPr>
          <p:cNvPr id="9" name="Straight Connector 8"/>
          <p:cNvCxnSpPr>
            <a:cxnSpLocks/>
            <a:endCxn id="5" idx="0"/>
          </p:cNvCxnSpPr>
          <p:nvPr/>
        </p:nvCxnSpPr>
        <p:spPr>
          <a:xfrm>
            <a:off x="5745163" y="2901950"/>
            <a:ext cx="1661318"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a:xfrm flipH="1">
            <a:off x="4216486" y="2901950"/>
            <a:ext cx="979404" cy="6477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25</a:t>
            </a:fld>
            <a:endParaRPr lang="en-US">
              <a:latin typeface="Arial" charset="0"/>
            </a:endParaRPr>
          </a:p>
        </p:txBody>
      </p:sp>
      <p:sp>
        <p:nvSpPr>
          <p:cNvPr id="10"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8" name="Title 7"/>
          <p:cNvSpPr>
            <a:spLocks noGrp="1"/>
          </p:cNvSpPr>
          <p:nvPr>
            <p:ph type="title"/>
          </p:nvPr>
        </p:nvSpPr>
        <p:spPr/>
        <p:txBody>
          <a:bodyPr/>
          <a:lstStyle/>
          <a:p>
            <a:r>
              <a:rPr lang="en-US" dirty="0"/>
              <a:t>2-3-4 Tree Example</a:t>
            </a:r>
          </a:p>
        </p:txBody>
      </p:sp>
      <p:sp>
        <p:nvSpPr>
          <p:cNvPr id="12" name="Line Callout 1 10">
            <a:extLst>
              <a:ext uri="{FF2B5EF4-FFF2-40B4-BE49-F238E27FC236}">
                <a16:creationId xmlns:a16="http://schemas.microsoft.com/office/drawing/2014/main" id="{63A9C1E8-4C76-4A80-A897-DFB6100DCA5E}"/>
              </a:ext>
            </a:extLst>
          </p:cNvPr>
          <p:cNvSpPr/>
          <p:nvPr/>
        </p:nvSpPr>
        <p:spPr>
          <a:xfrm>
            <a:off x="3621132" y="4699000"/>
            <a:ext cx="2170113" cy="1676400"/>
          </a:xfrm>
          <a:prstGeom prst="borderCallout1">
            <a:avLst>
              <a:gd name="adj1" fmla="val 47643"/>
              <a:gd name="adj2" fmla="val 104451"/>
              <a:gd name="adj3" fmla="val -29278"/>
              <a:gd name="adj4" fmla="val 148394"/>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As soon as a 4-node is encountered, split it and move the middle value into the parent</a:t>
            </a:r>
          </a:p>
        </p:txBody>
      </p:sp>
      <p:sp>
        <p:nvSpPr>
          <p:cNvPr id="14" name="Down Arrow 16">
            <a:extLst>
              <a:ext uri="{FF2B5EF4-FFF2-40B4-BE49-F238E27FC236}">
                <a16:creationId xmlns:a16="http://schemas.microsoft.com/office/drawing/2014/main" id="{2DE7D4EC-3FFE-4D48-85AA-CCD3B9822C67}"/>
              </a:ext>
            </a:extLst>
          </p:cNvPr>
          <p:cNvSpPr/>
          <p:nvPr/>
        </p:nvSpPr>
        <p:spPr>
          <a:xfrm flipV="1">
            <a:off x="64008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2742746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649664" y="3556000"/>
            <a:ext cx="641523"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bwMode="auto">
          <a:xfrm>
            <a:off x="4816474" y="2533650"/>
            <a:ext cx="1996904"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brown, jumps</a:t>
            </a:r>
          </a:p>
        </p:txBody>
      </p:sp>
      <p:sp>
        <p:nvSpPr>
          <p:cNvPr id="5" name="TextBox 4"/>
          <p:cNvSpPr txBox="1"/>
          <p:nvPr/>
        </p:nvSpPr>
        <p:spPr bwMode="auto">
          <a:xfrm>
            <a:off x="5181157" y="3556000"/>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fox</a:t>
            </a:r>
          </a:p>
        </p:txBody>
      </p:sp>
      <p:cxnSp>
        <p:nvCxnSpPr>
          <p:cNvPr id="9" name="Straight Connector 8"/>
          <p:cNvCxnSpPr>
            <a:cxnSpLocks/>
            <a:stCxn id="4" idx="2"/>
            <a:endCxn id="5" idx="0"/>
          </p:cNvCxnSpPr>
          <p:nvPr/>
        </p:nvCxnSpPr>
        <p:spPr bwMode="auto">
          <a:xfrm flipH="1">
            <a:off x="5465850" y="2933760"/>
            <a:ext cx="349076" cy="622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bwMode="auto">
          <a:xfrm flipH="1">
            <a:off x="3970426" y="2903538"/>
            <a:ext cx="979401"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bwMode="auto">
          <a:xfrm>
            <a:off x="6640514" y="3556000"/>
            <a:ext cx="85472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quick</a:t>
            </a:r>
          </a:p>
        </p:txBody>
      </p:sp>
      <p:cxnSp>
        <p:nvCxnSpPr>
          <p:cNvPr id="12" name="Straight Connector 11"/>
          <p:cNvCxnSpPr>
            <a:stCxn id="8" idx="0"/>
          </p:cNvCxnSpPr>
          <p:nvPr/>
        </p:nvCxnSpPr>
        <p:spPr bwMode="auto">
          <a:xfrm flipH="1" flipV="1">
            <a:off x="6154740" y="2903540"/>
            <a:ext cx="913134" cy="652461"/>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26</a:t>
            </a:fld>
            <a:endParaRPr lang="en-US">
              <a:latin typeface="Arial" charset="0"/>
            </a:endParaRPr>
          </a:p>
        </p:txBody>
      </p:sp>
      <p:sp>
        <p:nvSpPr>
          <p:cNvPr id="13"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10" name="Title 9"/>
          <p:cNvSpPr>
            <a:spLocks noGrp="1"/>
          </p:cNvSpPr>
          <p:nvPr>
            <p:ph type="title"/>
          </p:nvPr>
        </p:nvSpPr>
        <p:spPr/>
        <p:txBody>
          <a:bodyPr/>
          <a:lstStyle/>
          <a:p>
            <a:r>
              <a:rPr lang="en-US" dirty="0"/>
              <a:t>2-3-4 Tree Example</a:t>
            </a:r>
          </a:p>
        </p:txBody>
      </p:sp>
      <p:sp>
        <p:nvSpPr>
          <p:cNvPr id="16" name="Line Callout 1 10">
            <a:extLst>
              <a:ext uri="{FF2B5EF4-FFF2-40B4-BE49-F238E27FC236}">
                <a16:creationId xmlns:a16="http://schemas.microsoft.com/office/drawing/2014/main" id="{6CED3343-9AF0-47AA-B519-99BA380F83E0}"/>
              </a:ext>
            </a:extLst>
          </p:cNvPr>
          <p:cNvSpPr/>
          <p:nvPr/>
        </p:nvSpPr>
        <p:spPr>
          <a:xfrm>
            <a:off x="3621132" y="4699000"/>
            <a:ext cx="2170113" cy="1676400"/>
          </a:xfrm>
          <a:prstGeom prst="borderCallout1">
            <a:avLst>
              <a:gd name="adj1" fmla="val -5064"/>
              <a:gd name="adj2" fmla="val 51899"/>
              <a:gd name="adj3" fmla="val -40310"/>
              <a:gd name="adj4" fmla="val 82113"/>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As soon as a 4-node is encountered, split it and move the middle value into the parent</a:t>
            </a:r>
          </a:p>
        </p:txBody>
      </p:sp>
      <p:sp>
        <p:nvSpPr>
          <p:cNvPr id="18" name="Down Arrow 16">
            <a:extLst>
              <a:ext uri="{FF2B5EF4-FFF2-40B4-BE49-F238E27FC236}">
                <a16:creationId xmlns:a16="http://schemas.microsoft.com/office/drawing/2014/main" id="{0512ED28-8D24-4FDB-A86E-8331FACBD50C}"/>
              </a:ext>
            </a:extLst>
          </p:cNvPr>
          <p:cNvSpPr/>
          <p:nvPr/>
        </p:nvSpPr>
        <p:spPr>
          <a:xfrm flipV="1">
            <a:off x="64008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2296670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649663" y="3556000"/>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bwMode="auto">
          <a:xfrm>
            <a:off x="4816474" y="2533650"/>
            <a:ext cx="1996906"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brown, jumps</a:t>
            </a:r>
          </a:p>
        </p:txBody>
      </p:sp>
      <p:sp>
        <p:nvSpPr>
          <p:cNvPr id="5" name="TextBox 4"/>
          <p:cNvSpPr txBox="1"/>
          <p:nvPr/>
        </p:nvSpPr>
        <p:spPr bwMode="auto">
          <a:xfrm>
            <a:off x="5180362" y="3556000"/>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fox</a:t>
            </a:r>
          </a:p>
        </p:txBody>
      </p:sp>
      <p:cxnSp>
        <p:nvCxnSpPr>
          <p:cNvPr id="9" name="Straight Connector 8"/>
          <p:cNvCxnSpPr>
            <a:cxnSpLocks/>
            <a:stCxn id="4" idx="2"/>
            <a:endCxn id="5" idx="0"/>
          </p:cNvCxnSpPr>
          <p:nvPr/>
        </p:nvCxnSpPr>
        <p:spPr bwMode="auto">
          <a:xfrm flipH="1">
            <a:off x="5465055" y="2933760"/>
            <a:ext cx="349872" cy="622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bwMode="auto">
          <a:xfrm flipH="1">
            <a:off x="3970424" y="2903538"/>
            <a:ext cx="979402"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bwMode="auto">
          <a:xfrm>
            <a:off x="6638925" y="3556000"/>
            <a:ext cx="1590675"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over, quick</a:t>
            </a:r>
          </a:p>
        </p:txBody>
      </p:sp>
      <p:cxnSp>
        <p:nvCxnSpPr>
          <p:cNvPr id="12" name="Straight Connector 11"/>
          <p:cNvCxnSpPr>
            <a:cxnSpLocks/>
            <a:stCxn id="8" idx="0"/>
          </p:cNvCxnSpPr>
          <p:nvPr/>
        </p:nvCxnSpPr>
        <p:spPr bwMode="auto">
          <a:xfrm flipH="1" flipV="1">
            <a:off x="6154742" y="2903540"/>
            <a:ext cx="1279520" cy="652461"/>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27</a:t>
            </a:fld>
            <a:endParaRPr lang="en-US">
              <a:latin typeface="Arial" charset="0"/>
            </a:endParaRPr>
          </a:p>
        </p:txBody>
      </p:sp>
      <p:sp>
        <p:nvSpPr>
          <p:cNvPr id="13"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10" name="Title 9"/>
          <p:cNvSpPr>
            <a:spLocks noGrp="1"/>
          </p:cNvSpPr>
          <p:nvPr>
            <p:ph type="title"/>
          </p:nvPr>
        </p:nvSpPr>
        <p:spPr/>
        <p:txBody>
          <a:bodyPr/>
          <a:lstStyle/>
          <a:p>
            <a:r>
              <a:rPr lang="en-US" dirty="0"/>
              <a:t>2-3-4 Tree Example</a:t>
            </a:r>
          </a:p>
        </p:txBody>
      </p:sp>
      <p:sp>
        <p:nvSpPr>
          <p:cNvPr id="17" name="Down Arrow 16"/>
          <p:cNvSpPr/>
          <p:nvPr/>
        </p:nvSpPr>
        <p:spPr>
          <a:xfrm flipV="1">
            <a:off x="64008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2011120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649663" y="3556000"/>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bwMode="auto">
          <a:xfrm>
            <a:off x="4816475" y="2533650"/>
            <a:ext cx="1996905"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brown, jumps</a:t>
            </a:r>
          </a:p>
        </p:txBody>
      </p:sp>
      <p:sp>
        <p:nvSpPr>
          <p:cNvPr id="5" name="TextBox 4"/>
          <p:cNvSpPr txBox="1"/>
          <p:nvPr/>
        </p:nvSpPr>
        <p:spPr bwMode="auto">
          <a:xfrm>
            <a:off x="5180362" y="3556000"/>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fox</a:t>
            </a:r>
          </a:p>
        </p:txBody>
      </p:sp>
      <p:cxnSp>
        <p:nvCxnSpPr>
          <p:cNvPr id="9" name="Straight Connector 8"/>
          <p:cNvCxnSpPr>
            <a:cxnSpLocks/>
            <a:stCxn id="4" idx="2"/>
            <a:endCxn id="5" idx="0"/>
          </p:cNvCxnSpPr>
          <p:nvPr/>
        </p:nvCxnSpPr>
        <p:spPr bwMode="auto">
          <a:xfrm flipH="1">
            <a:off x="5465055" y="2933760"/>
            <a:ext cx="349872" cy="622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bwMode="auto">
          <a:xfrm flipH="1">
            <a:off x="3970424" y="2903538"/>
            <a:ext cx="979402"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bwMode="auto">
          <a:xfrm>
            <a:off x="6638926" y="3556000"/>
            <a:ext cx="2200275"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over, quick, the</a:t>
            </a:r>
          </a:p>
        </p:txBody>
      </p:sp>
      <p:cxnSp>
        <p:nvCxnSpPr>
          <p:cNvPr id="12" name="Straight Connector 11"/>
          <p:cNvCxnSpPr>
            <a:cxnSpLocks/>
            <a:stCxn id="8" idx="0"/>
          </p:cNvCxnSpPr>
          <p:nvPr/>
        </p:nvCxnSpPr>
        <p:spPr bwMode="auto">
          <a:xfrm flipH="1" flipV="1">
            <a:off x="6154739" y="2903540"/>
            <a:ext cx="1584324" cy="652461"/>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28</a:t>
            </a:fld>
            <a:endParaRPr lang="en-US">
              <a:latin typeface="Arial" charset="0"/>
            </a:endParaRPr>
          </a:p>
        </p:txBody>
      </p:sp>
      <p:sp>
        <p:nvSpPr>
          <p:cNvPr id="13"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10" name="Title 9"/>
          <p:cNvSpPr>
            <a:spLocks noGrp="1"/>
          </p:cNvSpPr>
          <p:nvPr>
            <p:ph type="title"/>
          </p:nvPr>
        </p:nvSpPr>
        <p:spPr/>
        <p:txBody>
          <a:bodyPr/>
          <a:lstStyle/>
          <a:p>
            <a:r>
              <a:rPr lang="en-US" dirty="0"/>
              <a:t>2-3-4 Tree Example</a:t>
            </a:r>
          </a:p>
        </p:txBody>
      </p:sp>
      <p:sp>
        <p:nvSpPr>
          <p:cNvPr id="18" name="Down Arrow 17"/>
          <p:cNvSpPr/>
          <p:nvPr/>
        </p:nvSpPr>
        <p:spPr>
          <a:xfrm flipV="1">
            <a:off x="68961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941020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649663" y="3556000"/>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bwMode="auto">
          <a:xfrm>
            <a:off x="4816475" y="2533650"/>
            <a:ext cx="1996905"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brown, jumps</a:t>
            </a:r>
          </a:p>
        </p:txBody>
      </p:sp>
      <p:sp>
        <p:nvSpPr>
          <p:cNvPr id="5" name="TextBox 4"/>
          <p:cNvSpPr txBox="1"/>
          <p:nvPr/>
        </p:nvSpPr>
        <p:spPr bwMode="auto">
          <a:xfrm>
            <a:off x="5180362" y="3556000"/>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fox</a:t>
            </a:r>
          </a:p>
        </p:txBody>
      </p:sp>
      <p:cxnSp>
        <p:nvCxnSpPr>
          <p:cNvPr id="9" name="Straight Connector 8"/>
          <p:cNvCxnSpPr>
            <a:cxnSpLocks/>
            <a:stCxn id="4" idx="2"/>
            <a:endCxn id="5" idx="0"/>
          </p:cNvCxnSpPr>
          <p:nvPr/>
        </p:nvCxnSpPr>
        <p:spPr bwMode="auto">
          <a:xfrm flipH="1">
            <a:off x="5465055" y="2933760"/>
            <a:ext cx="349872" cy="622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bwMode="auto">
          <a:xfrm flipH="1">
            <a:off x="3970424" y="2903538"/>
            <a:ext cx="979402"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bwMode="auto">
          <a:xfrm>
            <a:off x="6638926" y="3556000"/>
            <a:ext cx="2200275"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over, quick, the</a:t>
            </a:r>
          </a:p>
        </p:txBody>
      </p:sp>
      <p:cxnSp>
        <p:nvCxnSpPr>
          <p:cNvPr id="12" name="Straight Connector 11"/>
          <p:cNvCxnSpPr>
            <a:cxnSpLocks/>
            <a:stCxn id="8" idx="0"/>
          </p:cNvCxnSpPr>
          <p:nvPr/>
        </p:nvCxnSpPr>
        <p:spPr bwMode="auto">
          <a:xfrm flipH="1" flipV="1">
            <a:off x="6154739" y="2903540"/>
            <a:ext cx="1584324" cy="652461"/>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29</a:t>
            </a:fld>
            <a:endParaRPr lang="en-US">
              <a:latin typeface="Arial" charset="0"/>
            </a:endParaRPr>
          </a:p>
        </p:txBody>
      </p:sp>
      <p:sp>
        <p:nvSpPr>
          <p:cNvPr id="13"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10" name="Title 9"/>
          <p:cNvSpPr>
            <a:spLocks noGrp="1"/>
          </p:cNvSpPr>
          <p:nvPr>
            <p:ph type="title"/>
          </p:nvPr>
        </p:nvSpPr>
        <p:spPr/>
        <p:txBody>
          <a:bodyPr/>
          <a:lstStyle/>
          <a:p>
            <a:r>
              <a:rPr lang="en-US" dirty="0"/>
              <a:t>2-3-4 Tree Example</a:t>
            </a:r>
          </a:p>
        </p:txBody>
      </p:sp>
      <p:sp>
        <p:nvSpPr>
          <p:cNvPr id="14" name="Down Arrow 19">
            <a:extLst>
              <a:ext uri="{FF2B5EF4-FFF2-40B4-BE49-F238E27FC236}">
                <a16:creationId xmlns:a16="http://schemas.microsoft.com/office/drawing/2014/main" id="{CD05354D-E08C-4D4E-A926-20B10A0D2BDE}"/>
              </a:ext>
            </a:extLst>
          </p:cNvPr>
          <p:cNvSpPr/>
          <p:nvPr/>
        </p:nvSpPr>
        <p:spPr>
          <a:xfrm flipV="1">
            <a:off x="74295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24134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16095"/>
            <a:ext cx="6781800" cy="6643959"/>
          </a:xfrm>
          <a:prstGeom prst="rect">
            <a:avLst/>
          </a:prstGeom>
        </p:spPr>
      </p:pic>
      <p:sp>
        <p:nvSpPr>
          <p:cNvPr id="3" name="Title 1"/>
          <p:cNvSpPr txBox="1">
            <a:spLocks/>
          </p:cNvSpPr>
          <p:nvPr/>
        </p:nvSpPr>
        <p:spPr>
          <a:xfrm>
            <a:off x="3429000" y="152400"/>
            <a:ext cx="6629400" cy="731520"/>
          </a:xfrm>
          <a:prstGeom prst="rect">
            <a:avLst/>
          </a:prstGeom>
        </p:spPr>
        <p:txBody>
          <a:bodyPr/>
          <a:lst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a:lstStyle>
          <a:p>
            <a:r>
              <a:rPr lang="en-US"/>
              <a:t>Which STL Container to Use?</a:t>
            </a:r>
            <a:endParaRPr lang="en-US" dirty="0"/>
          </a:p>
        </p:txBody>
      </p:sp>
      <p:sp>
        <p:nvSpPr>
          <p:cNvPr id="4" name="Oval 3">
            <a:extLst>
              <a:ext uri="{FF2B5EF4-FFF2-40B4-BE49-F238E27FC236}">
                <a16:creationId xmlns:a16="http://schemas.microsoft.com/office/drawing/2014/main" id="{65465774-0E23-425B-B53A-578B60197A9B}"/>
              </a:ext>
            </a:extLst>
          </p:cNvPr>
          <p:cNvSpPr/>
          <p:nvPr/>
        </p:nvSpPr>
        <p:spPr>
          <a:xfrm>
            <a:off x="1905000" y="419100"/>
            <a:ext cx="1219200" cy="9296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0FC8A2F-91B2-41F6-9828-9A6E7708F2C1}"/>
              </a:ext>
            </a:extLst>
          </p:cNvPr>
          <p:cNvSpPr/>
          <p:nvPr/>
        </p:nvSpPr>
        <p:spPr>
          <a:xfrm>
            <a:off x="1454727" y="2743200"/>
            <a:ext cx="1219200" cy="9296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35372DC-5AF1-4191-8C15-2341DBC937E4}"/>
              </a:ext>
            </a:extLst>
          </p:cNvPr>
          <p:cNvSpPr/>
          <p:nvPr/>
        </p:nvSpPr>
        <p:spPr>
          <a:xfrm>
            <a:off x="1447800" y="4602480"/>
            <a:ext cx="1219200" cy="9296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1FAF8D0-72E3-4831-A5C3-CDBB03219975}"/>
              </a:ext>
            </a:extLst>
          </p:cNvPr>
          <p:cNvSpPr/>
          <p:nvPr/>
        </p:nvSpPr>
        <p:spPr>
          <a:xfrm>
            <a:off x="6324600" y="2278380"/>
            <a:ext cx="2133600" cy="13944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59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49663" y="3554413"/>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a:xfrm>
            <a:off x="4816474" y="2533650"/>
            <a:ext cx="265112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fontAlgn="base">
              <a:spcBef>
                <a:spcPct val="0"/>
              </a:spcBef>
              <a:spcAft>
                <a:spcPct val="0"/>
              </a:spcAft>
              <a:defRPr/>
            </a:pPr>
            <a:r>
              <a:rPr lang="en-US" sz="2000" b="1" dirty="0">
                <a:solidFill>
                  <a:prstClr val="black"/>
                </a:solidFill>
                <a:latin typeface="Arial"/>
              </a:rPr>
              <a:t>brown, jumps, quick</a:t>
            </a:r>
          </a:p>
        </p:txBody>
      </p:sp>
      <p:sp>
        <p:nvSpPr>
          <p:cNvPr id="5" name="TextBox 4"/>
          <p:cNvSpPr txBox="1"/>
          <p:nvPr/>
        </p:nvSpPr>
        <p:spPr>
          <a:xfrm>
            <a:off x="4918035" y="3554413"/>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fox</a:t>
            </a:r>
          </a:p>
        </p:txBody>
      </p:sp>
      <p:cxnSp>
        <p:nvCxnSpPr>
          <p:cNvPr id="9" name="Straight Connector 8"/>
          <p:cNvCxnSpPr>
            <a:cxnSpLocks/>
            <a:endCxn id="5" idx="0"/>
          </p:cNvCxnSpPr>
          <p:nvPr/>
        </p:nvCxnSpPr>
        <p:spPr>
          <a:xfrm flipH="1">
            <a:off x="5202729" y="2933701"/>
            <a:ext cx="616751" cy="6207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a:xfrm flipH="1">
            <a:off x="3970424" y="2901951"/>
            <a:ext cx="979404" cy="652463"/>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14271" y="3554413"/>
            <a:ext cx="72648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over</a:t>
            </a:r>
          </a:p>
        </p:txBody>
      </p:sp>
      <p:cxnSp>
        <p:nvCxnSpPr>
          <p:cNvPr id="12" name="Straight Connector 11"/>
          <p:cNvCxnSpPr>
            <a:cxnSpLocks/>
            <a:stCxn id="8" idx="0"/>
          </p:cNvCxnSpPr>
          <p:nvPr/>
        </p:nvCxnSpPr>
        <p:spPr>
          <a:xfrm flipH="1" flipV="1">
            <a:off x="6365283" y="2933701"/>
            <a:ext cx="112228" cy="620712"/>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467601" y="3554413"/>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cxnSp>
        <p:nvCxnSpPr>
          <p:cNvPr id="11" name="Straight Connector 10"/>
          <p:cNvCxnSpPr>
            <a:stCxn id="6" idx="0"/>
          </p:cNvCxnSpPr>
          <p:nvPr/>
        </p:nvCxnSpPr>
        <p:spPr>
          <a:xfrm flipH="1" flipV="1">
            <a:off x="6781802" y="2901951"/>
            <a:ext cx="970492"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10" name="Slide Number Placeholder 9"/>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30</a:t>
            </a:fld>
            <a:endParaRPr lang="en-US">
              <a:latin typeface="Arial" charset="0"/>
            </a:endParaRPr>
          </a:p>
        </p:txBody>
      </p:sp>
      <p:sp>
        <p:nvSpPr>
          <p:cNvPr id="14"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13" name="Title 12"/>
          <p:cNvSpPr>
            <a:spLocks noGrp="1"/>
          </p:cNvSpPr>
          <p:nvPr>
            <p:ph type="title"/>
          </p:nvPr>
        </p:nvSpPr>
        <p:spPr/>
        <p:txBody>
          <a:bodyPr/>
          <a:lstStyle/>
          <a:p>
            <a:r>
              <a:rPr lang="en-US" dirty="0"/>
              <a:t>2-3-4 Tree Example</a:t>
            </a:r>
          </a:p>
        </p:txBody>
      </p:sp>
      <p:sp>
        <p:nvSpPr>
          <p:cNvPr id="18" name="Down Arrow 19">
            <a:extLst>
              <a:ext uri="{FF2B5EF4-FFF2-40B4-BE49-F238E27FC236}">
                <a16:creationId xmlns:a16="http://schemas.microsoft.com/office/drawing/2014/main" id="{3B96BAE1-3F2B-4E6C-9AD9-562B80B3B99D}"/>
              </a:ext>
            </a:extLst>
          </p:cNvPr>
          <p:cNvSpPr/>
          <p:nvPr/>
        </p:nvSpPr>
        <p:spPr>
          <a:xfrm flipV="1">
            <a:off x="74295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4985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49663" y="4094163"/>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a:xfrm>
            <a:off x="6299201" y="3073400"/>
            <a:ext cx="85472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quick</a:t>
            </a:r>
          </a:p>
        </p:txBody>
      </p:sp>
      <p:sp>
        <p:nvSpPr>
          <p:cNvPr id="5" name="TextBox 4"/>
          <p:cNvSpPr txBox="1"/>
          <p:nvPr/>
        </p:nvSpPr>
        <p:spPr>
          <a:xfrm>
            <a:off x="4778864" y="4094163"/>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fox</a:t>
            </a:r>
          </a:p>
        </p:txBody>
      </p:sp>
      <p:cxnSp>
        <p:nvCxnSpPr>
          <p:cNvPr id="9" name="Straight Connector 8"/>
          <p:cNvCxnSpPr>
            <a:endCxn id="5" idx="0"/>
          </p:cNvCxnSpPr>
          <p:nvPr/>
        </p:nvCxnSpPr>
        <p:spPr>
          <a:xfrm>
            <a:off x="4800601" y="3441701"/>
            <a:ext cx="262957" cy="652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a:xfrm flipH="1">
            <a:off x="3970424" y="3441701"/>
            <a:ext cx="372978" cy="652463"/>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835929" y="4094163"/>
            <a:ext cx="72648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over</a:t>
            </a:r>
          </a:p>
        </p:txBody>
      </p:sp>
      <p:cxnSp>
        <p:nvCxnSpPr>
          <p:cNvPr id="12" name="Straight Connector 11"/>
          <p:cNvCxnSpPr>
            <a:stCxn id="8" idx="0"/>
          </p:cNvCxnSpPr>
          <p:nvPr/>
        </p:nvCxnSpPr>
        <p:spPr>
          <a:xfrm flipV="1">
            <a:off x="6199170" y="3441701"/>
            <a:ext cx="266719"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050089" y="4094163"/>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cxnSp>
        <p:nvCxnSpPr>
          <p:cNvPr id="11" name="Straight Connector 10"/>
          <p:cNvCxnSpPr>
            <a:stCxn id="6" idx="0"/>
          </p:cNvCxnSpPr>
          <p:nvPr/>
        </p:nvCxnSpPr>
        <p:spPr>
          <a:xfrm flipH="1" flipV="1">
            <a:off x="6858000" y="3441701"/>
            <a:ext cx="476782"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84651" y="3073400"/>
            <a:ext cx="95410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brown</a:t>
            </a:r>
          </a:p>
        </p:txBody>
      </p:sp>
      <p:sp>
        <p:nvSpPr>
          <p:cNvPr id="13" name="TextBox 12"/>
          <p:cNvSpPr txBox="1"/>
          <p:nvPr/>
        </p:nvSpPr>
        <p:spPr>
          <a:xfrm>
            <a:off x="5146676" y="2368550"/>
            <a:ext cx="93968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jumps</a:t>
            </a:r>
          </a:p>
        </p:txBody>
      </p:sp>
      <p:cxnSp>
        <p:nvCxnSpPr>
          <p:cNvPr id="25" name="Straight Connector 24"/>
          <p:cNvCxnSpPr>
            <a:stCxn id="4" idx="0"/>
          </p:cNvCxnSpPr>
          <p:nvPr/>
        </p:nvCxnSpPr>
        <p:spPr>
          <a:xfrm flipH="1" flipV="1">
            <a:off x="5715003" y="2738438"/>
            <a:ext cx="1011559" cy="334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0"/>
          </p:cNvCxnSpPr>
          <p:nvPr/>
        </p:nvCxnSpPr>
        <p:spPr>
          <a:xfrm flipV="1">
            <a:off x="4661705" y="2738438"/>
            <a:ext cx="658009" cy="334962"/>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14" name="Slide Number Placeholder 1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31</a:t>
            </a:fld>
            <a:endParaRPr lang="en-US">
              <a:latin typeface="Arial" charset="0"/>
            </a:endParaRPr>
          </a:p>
        </p:txBody>
      </p:sp>
      <p:sp>
        <p:nvSpPr>
          <p:cNvPr id="18"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15" name="Title 14"/>
          <p:cNvSpPr>
            <a:spLocks noGrp="1"/>
          </p:cNvSpPr>
          <p:nvPr>
            <p:ph type="title"/>
          </p:nvPr>
        </p:nvSpPr>
        <p:spPr/>
        <p:txBody>
          <a:bodyPr/>
          <a:lstStyle/>
          <a:p>
            <a:r>
              <a:rPr lang="en-US" dirty="0"/>
              <a:t>2-3-4 Tree Example</a:t>
            </a:r>
          </a:p>
        </p:txBody>
      </p:sp>
      <p:sp>
        <p:nvSpPr>
          <p:cNvPr id="22" name="Down Arrow 19">
            <a:extLst>
              <a:ext uri="{FF2B5EF4-FFF2-40B4-BE49-F238E27FC236}">
                <a16:creationId xmlns:a16="http://schemas.microsoft.com/office/drawing/2014/main" id="{E7A1C568-2C63-4D88-ABD1-57BB451B07BD}"/>
              </a:ext>
            </a:extLst>
          </p:cNvPr>
          <p:cNvSpPr/>
          <p:nvPr/>
        </p:nvSpPr>
        <p:spPr>
          <a:xfrm flipV="1">
            <a:off x="74295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1994715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49663" y="4083050"/>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a:xfrm>
            <a:off x="6299201" y="3062287"/>
            <a:ext cx="85472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quick</a:t>
            </a:r>
          </a:p>
        </p:txBody>
      </p:sp>
      <p:sp>
        <p:nvSpPr>
          <p:cNvPr id="5" name="TextBox 4"/>
          <p:cNvSpPr txBox="1"/>
          <p:nvPr/>
        </p:nvSpPr>
        <p:spPr>
          <a:xfrm>
            <a:off x="4605141" y="4083050"/>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fox</a:t>
            </a:r>
          </a:p>
        </p:txBody>
      </p:sp>
      <p:cxnSp>
        <p:nvCxnSpPr>
          <p:cNvPr id="9" name="Straight Connector 8"/>
          <p:cNvCxnSpPr>
            <a:endCxn id="5" idx="0"/>
          </p:cNvCxnSpPr>
          <p:nvPr/>
        </p:nvCxnSpPr>
        <p:spPr>
          <a:xfrm>
            <a:off x="4800600" y="3430588"/>
            <a:ext cx="89234" cy="652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a:xfrm flipH="1">
            <a:off x="3970425" y="3430588"/>
            <a:ext cx="372977" cy="652463"/>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59629" y="4083050"/>
            <a:ext cx="1332609"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lazy, over</a:t>
            </a:r>
          </a:p>
        </p:txBody>
      </p:sp>
      <p:cxnSp>
        <p:nvCxnSpPr>
          <p:cNvPr id="12" name="Straight Connector 11"/>
          <p:cNvCxnSpPr>
            <a:stCxn id="8" idx="0"/>
          </p:cNvCxnSpPr>
          <p:nvPr/>
        </p:nvCxnSpPr>
        <p:spPr>
          <a:xfrm flipV="1">
            <a:off x="6125934" y="3443288"/>
            <a:ext cx="351067" cy="639762"/>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050089" y="4083050"/>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cxnSp>
        <p:nvCxnSpPr>
          <p:cNvPr id="11" name="Straight Connector 10"/>
          <p:cNvCxnSpPr>
            <a:stCxn id="6" idx="0"/>
          </p:cNvCxnSpPr>
          <p:nvPr/>
        </p:nvCxnSpPr>
        <p:spPr>
          <a:xfrm flipH="1" flipV="1">
            <a:off x="6858002" y="3430588"/>
            <a:ext cx="476781"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84651" y="3062287"/>
            <a:ext cx="95410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brown</a:t>
            </a:r>
          </a:p>
        </p:txBody>
      </p:sp>
      <p:sp>
        <p:nvSpPr>
          <p:cNvPr id="13" name="TextBox 12"/>
          <p:cNvSpPr txBox="1"/>
          <p:nvPr/>
        </p:nvSpPr>
        <p:spPr>
          <a:xfrm>
            <a:off x="5146676" y="2357437"/>
            <a:ext cx="93968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jumps</a:t>
            </a:r>
          </a:p>
        </p:txBody>
      </p:sp>
      <p:cxnSp>
        <p:nvCxnSpPr>
          <p:cNvPr id="25" name="Straight Connector 24"/>
          <p:cNvCxnSpPr>
            <a:stCxn id="4" idx="0"/>
          </p:cNvCxnSpPr>
          <p:nvPr/>
        </p:nvCxnSpPr>
        <p:spPr>
          <a:xfrm flipH="1" flipV="1">
            <a:off x="5715001" y="2727325"/>
            <a:ext cx="1011560" cy="334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0"/>
          </p:cNvCxnSpPr>
          <p:nvPr/>
        </p:nvCxnSpPr>
        <p:spPr>
          <a:xfrm flipV="1">
            <a:off x="4661705" y="2727325"/>
            <a:ext cx="658009" cy="334962"/>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14" name="Slide Number Placeholder 1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32</a:t>
            </a:fld>
            <a:endParaRPr lang="en-US">
              <a:latin typeface="Arial" charset="0"/>
            </a:endParaRPr>
          </a:p>
        </p:txBody>
      </p:sp>
      <p:sp>
        <p:nvSpPr>
          <p:cNvPr id="18"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15" name="Title 14"/>
          <p:cNvSpPr>
            <a:spLocks noGrp="1"/>
          </p:cNvSpPr>
          <p:nvPr>
            <p:ph type="title"/>
          </p:nvPr>
        </p:nvSpPr>
        <p:spPr/>
        <p:txBody>
          <a:bodyPr/>
          <a:lstStyle/>
          <a:p>
            <a:r>
              <a:rPr lang="en-US" dirty="0"/>
              <a:t>2-3-4 Tree Example</a:t>
            </a:r>
          </a:p>
        </p:txBody>
      </p:sp>
      <p:sp>
        <p:nvSpPr>
          <p:cNvPr id="20" name="Down Arrow 19"/>
          <p:cNvSpPr/>
          <p:nvPr/>
        </p:nvSpPr>
        <p:spPr>
          <a:xfrm flipV="1">
            <a:off x="7429500"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2945987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49663" y="4125913"/>
            <a:ext cx="641522"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sp>
        <p:nvSpPr>
          <p:cNvPr id="4" name="TextBox 3"/>
          <p:cNvSpPr txBox="1"/>
          <p:nvPr/>
        </p:nvSpPr>
        <p:spPr>
          <a:xfrm>
            <a:off x="6299201" y="3105150"/>
            <a:ext cx="85472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quick</a:t>
            </a:r>
          </a:p>
        </p:txBody>
      </p:sp>
      <p:sp>
        <p:nvSpPr>
          <p:cNvPr id="5" name="TextBox 4"/>
          <p:cNvSpPr txBox="1"/>
          <p:nvPr/>
        </p:nvSpPr>
        <p:spPr>
          <a:xfrm>
            <a:off x="4415452" y="4125913"/>
            <a:ext cx="1181734"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dog, fox</a:t>
            </a:r>
          </a:p>
        </p:txBody>
      </p:sp>
      <p:cxnSp>
        <p:nvCxnSpPr>
          <p:cNvPr id="9" name="Straight Connector 8"/>
          <p:cNvCxnSpPr>
            <a:endCxn id="5" idx="0"/>
          </p:cNvCxnSpPr>
          <p:nvPr/>
        </p:nvCxnSpPr>
        <p:spPr>
          <a:xfrm>
            <a:off x="4757739" y="3475039"/>
            <a:ext cx="248581" cy="650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0"/>
          </p:cNvCxnSpPr>
          <p:nvPr/>
        </p:nvCxnSpPr>
        <p:spPr>
          <a:xfrm flipH="1">
            <a:off x="3970425" y="3473451"/>
            <a:ext cx="372977" cy="652463"/>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49319" y="4125913"/>
            <a:ext cx="1332609"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lazy, over</a:t>
            </a:r>
          </a:p>
        </p:txBody>
      </p:sp>
      <p:cxnSp>
        <p:nvCxnSpPr>
          <p:cNvPr id="12" name="Straight Connector 11"/>
          <p:cNvCxnSpPr>
            <a:stCxn id="8" idx="0"/>
          </p:cNvCxnSpPr>
          <p:nvPr/>
        </p:nvCxnSpPr>
        <p:spPr>
          <a:xfrm flipV="1">
            <a:off x="6315624" y="3486151"/>
            <a:ext cx="161377" cy="639762"/>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050089" y="4125913"/>
            <a:ext cx="56938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the</a:t>
            </a:r>
          </a:p>
        </p:txBody>
      </p:sp>
      <p:cxnSp>
        <p:nvCxnSpPr>
          <p:cNvPr id="11" name="Straight Connector 10"/>
          <p:cNvCxnSpPr>
            <a:stCxn id="6" idx="0"/>
          </p:cNvCxnSpPr>
          <p:nvPr/>
        </p:nvCxnSpPr>
        <p:spPr>
          <a:xfrm flipH="1" flipV="1">
            <a:off x="6858002" y="3473451"/>
            <a:ext cx="476781" cy="652462"/>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84651" y="3105150"/>
            <a:ext cx="954107"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brown</a:t>
            </a:r>
          </a:p>
        </p:txBody>
      </p:sp>
      <p:sp>
        <p:nvSpPr>
          <p:cNvPr id="13" name="TextBox 12"/>
          <p:cNvSpPr txBox="1"/>
          <p:nvPr/>
        </p:nvSpPr>
        <p:spPr>
          <a:xfrm>
            <a:off x="5146676" y="2400300"/>
            <a:ext cx="939681"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fontAlgn="base">
              <a:spcBef>
                <a:spcPct val="0"/>
              </a:spcBef>
              <a:spcAft>
                <a:spcPct val="0"/>
              </a:spcAft>
              <a:defRPr/>
            </a:pPr>
            <a:r>
              <a:rPr lang="en-US" sz="2000" b="1" dirty="0">
                <a:solidFill>
                  <a:prstClr val="black"/>
                </a:solidFill>
                <a:latin typeface="Arial"/>
              </a:rPr>
              <a:t>jumps</a:t>
            </a:r>
          </a:p>
        </p:txBody>
      </p:sp>
      <p:cxnSp>
        <p:nvCxnSpPr>
          <p:cNvPr id="25" name="Straight Connector 24"/>
          <p:cNvCxnSpPr>
            <a:stCxn id="4" idx="0"/>
          </p:cNvCxnSpPr>
          <p:nvPr/>
        </p:nvCxnSpPr>
        <p:spPr>
          <a:xfrm flipH="1" flipV="1">
            <a:off x="5715001" y="2770188"/>
            <a:ext cx="1011560" cy="334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0"/>
          </p:cNvCxnSpPr>
          <p:nvPr/>
        </p:nvCxnSpPr>
        <p:spPr>
          <a:xfrm flipV="1">
            <a:off x="4661705" y="2770188"/>
            <a:ext cx="658009" cy="334962"/>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14" name="Slide Number Placeholder 1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33</a:t>
            </a:fld>
            <a:endParaRPr lang="en-US">
              <a:latin typeface="Arial" charset="0"/>
            </a:endParaRPr>
          </a:p>
        </p:txBody>
      </p:sp>
      <p:sp>
        <p:nvSpPr>
          <p:cNvPr id="18" name="Content Placeholder 4"/>
          <p:cNvSpPr>
            <a:spLocks noGrp="1"/>
          </p:cNvSpPr>
          <p:nvPr>
            <p:ph sz="quarter" idx="1"/>
          </p:nvPr>
        </p:nvSpPr>
        <p:spPr>
          <a:xfrm>
            <a:off x="1524000" y="1295400"/>
            <a:ext cx="8153400" cy="457200"/>
          </a:xfrm>
        </p:spPr>
        <p:txBody>
          <a:bodyPr/>
          <a:lstStyle/>
          <a:p>
            <a:pPr marL="0" indent="0" algn="ctr">
              <a:buNone/>
            </a:pPr>
            <a:r>
              <a:rPr lang="en-US" sz="2000" b="1" dirty="0"/>
              <a:t>“The quick brown fox jumps over the lazy dog” </a:t>
            </a:r>
          </a:p>
        </p:txBody>
      </p:sp>
      <p:sp>
        <p:nvSpPr>
          <p:cNvPr id="15" name="Title 14"/>
          <p:cNvSpPr>
            <a:spLocks noGrp="1"/>
          </p:cNvSpPr>
          <p:nvPr>
            <p:ph type="title"/>
          </p:nvPr>
        </p:nvSpPr>
        <p:spPr/>
        <p:txBody>
          <a:bodyPr/>
          <a:lstStyle/>
          <a:p>
            <a:r>
              <a:rPr lang="en-US" dirty="0"/>
              <a:t>2-3-4 Tree Example</a:t>
            </a:r>
          </a:p>
        </p:txBody>
      </p:sp>
      <p:sp>
        <p:nvSpPr>
          <p:cNvPr id="20" name="Down Arrow 19"/>
          <p:cNvSpPr/>
          <p:nvPr/>
        </p:nvSpPr>
        <p:spPr>
          <a:xfrm flipV="1">
            <a:off x="7990893" y="1676400"/>
            <a:ext cx="1905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Tree>
    <p:extLst>
      <p:ext uri="{BB962C8B-B14F-4D97-AF65-F5344CB8AC3E}">
        <p14:creationId xmlns:p14="http://schemas.microsoft.com/office/powerpoint/2010/main" val="3512400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3"/>
          <p:cNvSpPr>
            <a:spLocks noGrp="1" noChangeArrowheads="1"/>
          </p:cNvSpPr>
          <p:nvPr>
            <p:ph sz="quarter" idx="1"/>
          </p:nvPr>
        </p:nvSpPr>
        <p:spPr>
          <a:xfrm>
            <a:off x="659236" y="1285979"/>
            <a:ext cx="9800427" cy="389756"/>
          </a:xfrm>
        </p:spPr>
        <p:txBody>
          <a:bodyPr/>
          <a:lstStyle/>
          <a:p>
            <a:pPr eaLnBrk="1" hangingPunct="1"/>
            <a:r>
              <a:rPr lang="en-US" dirty="0"/>
              <a:t>A Red-Black tree is a binary-tree equivalent of a 2-3-4 tree.</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34</a:t>
            </a:fld>
            <a:endParaRPr lang="en-US">
              <a:latin typeface="Arial" charset="0"/>
            </a:endParaRPr>
          </a:p>
        </p:txBody>
      </p:sp>
      <p:grpSp>
        <p:nvGrpSpPr>
          <p:cNvPr id="6" name="Group 5">
            <a:extLst>
              <a:ext uri="{FF2B5EF4-FFF2-40B4-BE49-F238E27FC236}">
                <a16:creationId xmlns:a16="http://schemas.microsoft.com/office/drawing/2014/main" id="{6AD78962-F455-4EB2-B66E-555135773B82}"/>
              </a:ext>
            </a:extLst>
          </p:cNvPr>
          <p:cNvGrpSpPr/>
          <p:nvPr/>
        </p:nvGrpSpPr>
        <p:grpSpPr>
          <a:xfrm>
            <a:off x="651431" y="5516634"/>
            <a:ext cx="10008442" cy="990600"/>
            <a:chOff x="609600" y="5516634"/>
            <a:chExt cx="8326457" cy="990600"/>
          </a:xfrm>
        </p:grpSpPr>
        <p:sp>
          <p:nvSpPr>
            <p:cNvPr id="7" name="Rectangle 3">
              <a:extLst>
                <a:ext uri="{FF2B5EF4-FFF2-40B4-BE49-F238E27FC236}">
                  <a16:creationId xmlns:a16="http://schemas.microsoft.com/office/drawing/2014/main" id="{4E7A420A-6B89-4369-AEA3-CF06214D2973}"/>
                </a:ext>
              </a:extLst>
            </p:cNvPr>
            <p:cNvSpPr txBox="1">
              <a:spLocks noChangeArrowheads="1"/>
            </p:cNvSpPr>
            <p:nvPr/>
          </p:nvSpPr>
          <p:spPr bwMode="auto">
            <a:xfrm>
              <a:off x="609600" y="5516634"/>
              <a:ext cx="3932257" cy="8079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solidFill>
                    <a:prstClr val="black"/>
                  </a:solidFill>
                  <a:latin typeface="Arial"/>
                </a:rPr>
                <a:t>A 4-node is a black node with two red (blue) children.</a:t>
              </a:r>
            </a:p>
          </p:txBody>
        </p:sp>
        <p:pic>
          <p:nvPicPr>
            <p:cNvPr id="8" name="Picture 2" descr="C:\Documents and Settings\Administrator\My Documents\Koffman\PPTs\JPEGS\JWCL233_Koffman JPG files\ch09\w0319-nn.jpg">
              <a:extLst>
                <a:ext uri="{FF2B5EF4-FFF2-40B4-BE49-F238E27FC236}">
                  <a16:creationId xmlns:a16="http://schemas.microsoft.com/office/drawing/2014/main" id="{8E76F3CC-A89A-4A43-A8D1-B45C330B4896}"/>
                </a:ext>
              </a:extLst>
            </p:cNvPr>
            <p:cNvPicPr>
              <a:picLocks noChangeAspect="1" noChangeArrowheads="1"/>
            </p:cNvPicPr>
            <p:nvPr/>
          </p:nvPicPr>
          <p:blipFill>
            <a:blip r:embed="rId2"/>
            <a:srcRect/>
            <a:stretch>
              <a:fillRect/>
            </a:stretch>
          </p:blipFill>
          <p:spPr bwMode="auto">
            <a:xfrm>
              <a:off x="4648200" y="5516634"/>
              <a:ext cx="4287857" cy="990600"/>
            </a:xfrm>
            <a:prstGeom prst="rect">
              <a:avLst/>
            </a:prstGeom>
            <a:noFill/>
            <a:ln w="9525">
              <a:noFill/>
              <a:miter lim="800000"/>
              <a:headEnd/>
              <a:tailEnd/>
            </a:ln>
          </p:spPr>
        </p:pic>
      </p:grpSp>
      <p:grpSp>
        <p:nvGrpSpPr>
          <p:cNvPr id="5" name="Group 4">
            <a:extLst>
              <a:ext uri="{FF2B5EF4-FFF2-40B4-BE49-F238E27FC236}">
                <a16:creationId xmlns:a16="http://schemas.microsoft.com/office/drawing/2014/main" id="{060A4818-EE81-4BBB-A216-9DF04E49954B}"/>
              </a:ext>
            </a:extLst>
          </p:cNvPr>
          <p:cNvGrpSpPr/>
          <p:nvPr/>
        </p:nvGrpSpPr>
        <p:grpSpPr>
          <a:xfrm>
            <a:off x="686736" y="3119964"/>
            <a:ext cx="9639887" cy="2057400"/>
            <a:chOff x="612775" y="3119964"/>
            <a:chExt cx="8019840" cy="2057400"/>
          </a:xfrm>
        </p:grpSpPr>
        <p:sp>
          <p:nvSpPr>
            <p:cNvPr id="9" name="Content Placeholder 2">
              <a:extLst>
                <a:ext uri="{FF2B5EF4-FFF2-40B4-BE49-F238E27FC236}">
                  <a16:creationId xmlns:a16="http://schemas.microsoft.com/office/drawing/2014/main" id="{E2520F7E-D79A-413F-ABB1-0718BF0F0715}"/>
                </a:ext>
              </a:extLst>
            </p:cNvPr>
            <p:cNvSpPr txBox="1">
              <a:spLocks/>
            </p:cNvSpPr>
            <p:nvPr/>
          </p:nvSpPr>
          <p:spPr bwMode="auto">
            <a:xfrm>
              <a:off x="612775" y="3119964"/>
              <a:ext cx="3578225"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solidFill>
                    <a:prstClr val="black"/>
                  </a:solidFill>
                  <a:latin typeface="Arial"/>
                </a:rPr>
                <a:t>A 3-node can be represented as either a black node with a left red (blue) child or a black node with a right red (blue) child.</a:t>
              </a:r>
            </a:p>
            <a:p>
              <a:pPr>
                <a:buNone/>
              </a:pPr>
              <a:endParaRPr lang="en-US" dirty="0">
                <a:solidFill>
                  <a:prstClr val="black"/>
                </a:solidFill>
                <a:latin typeface="Arial"/>
              </a:endParaRPr>
            </a:p>
          </p:txBody>
        </p:sp>
        <p:pic>
          <p:nvPicPr>
            <p:cNvPr id="10" name="Picture 2" descr="C:\Documents and Settings\Administrator\My Documents\Koffman\PPTs\JPEGS\JWCL233_Koffman JPG files\ch09\w0320-nn.jpg">
              <a:extLst>
                <a:ext uri="{FF2B5EF4-FFF2-40B4-BE49-F238E27FC236}">
                  <a16:creationId xmlns:a16="http://schemas.microsoft.com/office/drawing/2014/main" id="{366D3447-5EFE-4DBA-9B8D-15CFE1993D25}"/>
                </a:ext>
              </a:extLst>
            </p:cNvPr>
            <p:cNvPicPr>
              <a:picLocks noChangeAspect="1" noChangeArrowheads="1"/>
            </p:cNvPicPr>
            <p:nvPr/>
          </p:nvPicPr>
          <p:blipFill>
            <a:blip r:embed="rId3"/>
            <a:srcRect/>
            <a:stretch>
              <a:fillRect/>
            </a:stretch>
          </p:blipFill>
          <p:spPr bwMode="auto">
            <a:xfrm>
              <a:off x="4631255" y="3119964"/>
              <a:ext cx="4001360" cy="2002665"/>
            </a:xfrm>
            <a:prstGeom prst="rect">
              <a:avLst/>
            </a:prstGeom>
            <a:noFill/>
            <a:ln w="9525">
              <a:noFill/>
              <a:miter lim="800000"/>
              <a:headEnd/>
              <a:tailEnd/>
            </a:ln>
          </p:spPr>
        </p:pic>
      </p:grpSp>
      <p:grpSp>
        <p:nvGrpSpPr>
          <p:cNvPr id="4" name="Group 3">
            <a:extLst>
              <a:ext uri="{FF2B5EF4-FFF2-40B4-BE49-F238E27FC236}">
                <a16:creationId xmlns:a16="http://schemas.microsoft.com/office/drawing/2014/main" id="{6D7B7096-1DEB-4909-A8D0-483697C45CA2}"/>
              </a:ext>
            </a:extLst>
          </p:cNvPr>
          <p:cNvGrpSpPr/>
          <p:nvPr/>
        </p:nvGrpSpPr>
        <p:grpSpPr>
          <a:xfrm>
            <a:off x="640081" y="1905000"/>
            <a:ext cx="10020792" cy="807966"/>
            <a:chOff x="599326" y="1905000"/>
            <a:chExt cx="8336731" cy="807966"/>
          </a:xfrm>
        </p:grpSpPr>
        <p:pic>
          <p:nvPicPr>
            <p:cNvPr id="281603" name="Picture 2" descr="C:\Documents and Settings\Administrator\My Documents\Koffman\PPTs\JPEGS\JWCL233_Koffman JPG files\ch09\w0318-nn.jpg"/>
            <p:cNvPicPr>
              <a:picLocks noChangeAspect="1" noChangeArrowheads="1"/>
            </p:cNvPicPr>
            <p:nvPr/>
          </p:nvPicPr>
          <p:blipFill>
            <a:blip r:embed="rId4"/>
            <a:srcRect/>
            <a:stretch>
              <a:fillRect/>
            </a:stretch>
          </p:blipFill>
          <p:spPr bwMode="auto">
            <a:xfrm>
              <a:off x="4541857" y="1905000"/>
              <a:ext cx="4394200" cy="807966"/>
            </a:xfrm>
            <a:prstGeom prst="rect">
              <a:avLst/>
            </a:prstGeom>
            <a:noFill/>
            <a:ln w="9525">
              <a:noFill/>
              <a:miter lim="800000"/>
              <a:headEnd/>
              <a:tailEnd/>
            </a:ln>
          </p:spPr>
        </p:pic>
        <p:sp>
          <p:nvSpPr>
            <p:cNvPr id="11" name="Rectangle 3">
              <a:extLst>
                <a:ext uri="{FF2B5EF4-FFF2-40B4-BE49-F238E27FC236}">
                  <a16:creationId xmlns:a16="http://schemas.microsoft.com/office/drawing/2014/main" id="{F42A60D3-96DB-4114-AAC2-3C99488B2FE0}"/>
                </a:ext>
              </a:extLst>
            </p:cNvPr>
            <p:cNvSpPr txBox="1">
              <a:spLocks noChangeArrowheads="1"/>
            </p:cNvSpPr>
            <p:nvPr/>
          </p:nvSpPr>
          <p:spPr bwMode="auto">
            <a:xfrm>
              <a:off x="599326" y="1905000"/>
              <a:ext cx="3759145" cy="6131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solidFill>
                    <a:prstClr val="black"/>
                  </a:solidFill>
                  <a:latin typeface="Arial"/>
                </a:rPr>
                <a:t>A 2-node is a black node.</a:t>
              </a:r>
            </a:p>
            <a:p>
              <a:pPr>
                <a:buNone/>
              </a:pPr>
              <a:endParaRPr lang="en-US" dirty="0">
                <a:solidFill>
                  <a:prstClr val="black"/>
                </a:solidFill>
                <a:latin typeface="Arial"/>
              </a:endParaRPr>
            </a:p>
          </p:txBody>
        </p:sp>
      </p:grpSp>
      <p:sp>
        <p:nvSpPr>
          <p:cNvPr id="13" name="Title 12">
            <a:extLst>
              <a:ext uri="{FF2B5EF4-FFF2-40B4-BE49-F238E27FC236}">
                <a16:creationId xmlns:a16="http://schemas.microsoft.com/office/drawing/2014/main" id="{3960193D-D368-4091-A548-433525EEDE4E}"/>
              </a:ext>
            </a:extLst>
          </p:cNvPr>
          <p:cNvSpPr>
            <a:spLocks noGrp="1"/>
          </p:cNvSpPr>
          <p:nvPr>
            <p:ph type="title"/>
          </p:nvPr>
        </p:nvSpPr>
        <p:spPr/>
        <p:txBody>
          <a:bodyPr/>
          <a:lstStyle/>
          <a:p>
            <a:r>
              <a:rPr lang="en-US" dirty="0"/>
              <a:t>Relating 2-3-4 Trees to Red-Black Trees</a:t>
            </a:r>
          </a:p>
        </p:txBody>
      </p:sp>
    </p:spTree>
    <p:extLst>
      <p:ext uri="{BB962C8B-B14F-4D97-AF65-F5344CB8AC3E}">
        <p14:creationId xmlns:p14="http://schemas.microsoft.com/office/powerpoint/2010/main" val="417806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21" name="Picture 2" descr="C:\Documents and Settings\Administrator\My Documents\Koffman\PPTs\JPEGS\JWCL233_Koffman JPG files\ch09\w0320-nn.jpg"/>
          <p:cNvPicPr>
            <a:picLocks noChangeAspect="1" noChangeArrowheads="1"/>
          </p:cNvPicPr>
          <p:nvPr/>
        </p:nvPicPr>
        <p:blipFill>
          <a:blip r:embed="rId2"/>
          <a:srcRect/>
          <a:stretch>
            <a:fillRect/>
          </a:stretch>
        </p:blipFill>
        <p:spPr bwMode="auto">
          <a:xfrm>
            <a:off x="2667000" y="1524001"/>
            <a:ext cx="5410200" cy="2708275"/>
          </a:xfrm>
          <a:prstGeom prst="rect">
            <a:avLst/>
          </a:prstGeom>
          <a:noFill/>
          <a:ln w="9525">
            <a:noFill/>
            <a:miter lim="800000"/>
            <a:headEnd/>
            <a:tailEnd/>
          </a:ln>
        </p:spPr>
      </p:pic>
      <p:sp>
        <p:nvSpPr>
          <p:cNvPr id="2" name="Rectangle 1"/>
          <p:cNvSpPr/>
          <p:nvPr/>
        </p:nvSpPr>
        <p:spPr>
          <a:xfrm>
            <a:off x="2362200" y="1524000"/>
            <a:ext cx="2362200" cy="1206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Inserting value </a:t>
            </a:r>
            <a:r>
              <a:rPr lang="en-US" i="1" dirty="0">
                <a:solidFill>
                  <a:prstClr val="white"/>
                </a:solidFill>
                <a:latin typeface="Arial"/>
              </a:rPr>
              <a:t>z</a:t>
            </a:r>
            <a:r>
              <a:rPr lang="en-US" dirty="0">
                <a:solidFill>
                  <a:prstClr val="white"/>
                </a:solidFill>
                <a:latin typeface="Arial"/>
              </a:rPr>
              <a:t> that is between </a:t>
            </a:r>
            <a:r>
              <a:rPr lang="en-US" i="1" dirty="0">
                <a:solidFill>
                  <a:prstClr val="white"/>
                </a:solidFill>
                <a:latin typeface="Arial"/>
              </a:rPr>
              <a:t>x</a:t>
            </a:r>
            <a:r>
              <a:rPr lang="en-US" dirty="0">
                <a:solidFill>
                  <a:prstClr val="white"/>
                </a:solidFill>
                <a:latin typeface="Arial"/>
              </a:rPr>
              <a:t> and </a:t>
            </a:r>
            <a:r>
              <a:rPr lang="en-US" i="1" dirty="0">
                <a:solidFill>
                  <a:prstClr val="white"/>
                </a:solidFill>
                <a:latin typeface="Arial"/>
              </a:rPr>
              <a:t>y</a:t>
            </a:r>
            <a:endParaRPr lang="en-US" dirty="0">
              <a:solidFill>
                <a:prstClr val="white"/>
              </a:solidFill>
              <a:latin typeface="Arial"/>
            </a:endParaRPr>
          </a:p>
        </p:txBody>
      </p:sp>
      <p:pic>
        <p:nvPicPr>
          <p:cNvPr id="286724" name="Picture 3" descr="C:\Documents and Settings\Administrator\My Documents\Koffman\PPTs\JPEGS\JWCL233_Koffman JPG files\ch09\w0321-nn.jpg"/>
          <p:cNvPicPr>
            <a:picLocks noChangeAspect="1" noChangeArrowheads="1"/>
          </p:cNvPicPr>
          <p:nvPr/>
        </p:nvPicPr>
        <p:blipFill>
          <a:blip r:embed="rId3"/>
          <a:srcRect/>
          <a:stretch>
            <a:fillRect/>
          </a:stretch>
        </p:blipFill>
        <p:spPr bwMode="auto">
          <a:xfrm>
            <a:off x="1295400" y="4495800"/>
            <a:ext cx="8394700" cy="1752600"/>
          </a:xfrm>
          <a:prstGeom prst="rect">
            <a:avLst/>
          </a:prstGeom>
          <a:noFill/>
          <a:ln w="9525">
            <a:noFill/>
            <a:miter lim="800000"/>
            <a:headEnd/>
            <a:tailEnd/>
          </a:ln>
        </p:spPr>
      </p:pic>
      <p:sp>
        <p:nvSpPr>
          <p:cNvPr id="9" name="Rectangle 8"/>
          <p:cNvSpPr/>
          <p:nvPr/>
        </p:nvSpPr>
        <p:spPr>
          <a:xfrm>
            <a:off x="5257800" y="1524000"/>
            <a:ext cx="3048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Arial"/>
            </a:endParaRPr>
          </a:p>
        </p:txBody>
      </p:sp>
      <p:sp>
        <p:nvSpPr>
          <p:cNvPr id="3" name="Footer Placeholder 2"/>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35</a:t>
            </a:fld>
            <a:endParaRPr lang="en-US">
              <a:latin typeface="Arial" charset="0"/>
            </a:endParaRPr>
          </a:p>
        </p:txBody>
      </p:sp>
      <p:sp>
        <p:nvSpPr>
          <p:cNvPr id="6" name="Title 5">
            <a:extLst>
              <a:ext uri="{FF2B5EF4-FFF2-40B4-BE49-F238E27FC236}">
                <a16:creationId xmlns:a16="http://schemas.microsoft.com/office/drawing/2014/main" id="{F4A2182B-C225-4CD6-8471-B7B55A40E52F}"/>
              </a:ext>
            </a:extLst>
          </p:cNvPr>
          <p:cNvSpPr>
            <a:spLocks noGrp="1"/>
          </p:cNvSpPr>
          <p:nvPr>
            <p:ph type="title"/>
          </p:nvPr>
        </p:nvSpPr>
        <p:spPr/>
        <p:txBody>
          <a:bodyPr/>
          <a:lstStyle/>
          <a:p>
            <a:r>
              <a:rPr lang="en-US" dirty="0"/>
              <a:t>Relating 2-3-4 Trees to Red-Black Trees</a:t>
            </a:r>
          </a:p>
        </p:txBody>
      </p:sp>
    </p:spTree>
    <p:extLst>
      <p:ext uri="{BB962C8B-B14F-4D97-AF65-F5344CB8AC3E}">
        <p14:creationId xmlns:p14="http://schemas.microsoft.com/office/powerpoint/2010/main" val="672054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95AF71-60F6-4559-B368-CD6EC1804D55}"/>
              </a:ext>
            </a:extLst>
          </p:cNvPr>
          <p:cNvSpPr txBox="1"/>
          <p:nvPr/>
        </p:nvSpPr>
        <p:spPr>
          <a:xfrm>
            <a:off x="1066800" y="76200"/>
            <a:ext cx="8610600" cy="523220"/>
          </a:xfrm>
          <a:prstGeom prst="rect">
            <a:avLst/>
          </a:prstGeom>
          <a:noFill/>
        </p:spPr>
        <p:txBody>
          <a:bodyPr wrap="square" rtlCol="0">
            <a:spAutoFit/>
          </a:bodyPr>
          <a:lstStyle/>
          <a:p>
            <a:r>
              <a:rPr lang="en-US" sz="2800" dirty="0"/>
              <a:t>Insert 25 into this 2-3-4 tree.</a:t>
            </a:r>
          </a:p>
        </p:txBody>
      </p:sp>
      <p:pic>
        <p:nvPicPr>
          <p:cNvPr id="7" name="Picture 6">
            <a:extLst>
              <a:ext uri="{FF2B5EF4-FFF2-40B4-BE49-F238E27FC236}">
                <a16:creationId xmlns:a16="http://schemas.microsoft.com/office/drawing/2014/main" id="{6DC1564B-93DE-4D65-ADC4-E3709D3BB7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679" y="691853"/>
            <a:ext cx="3297115" cy="1530804"/>
          </a:xfrm>
          <a:prstGeom prst="rect">
            <a:avLst/>
          </a:prstGeom>
        </p:spPr>
      </p:pic>
    </p:spTree>
    <p:extLst>
      <p:ext uri="{BB962C8B-B14F-4D97-AF65-F5344CB8AC3E}">
        <p14:creationId xmlns:p14="http://schemas.microsoft.com/office/powerpoint/2010/main" val="1981009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E424B3-4179-469C-9C77-FD79636A0D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7679" y="691853"/>
            <a:ext cx="3297115" cy="1530804"/>
          </a:xfrm>
          <a:prstGeom prst="rect">
            <a:avLst/>
          </a:prstGeom>
        </p:spPr>
      </p:pic>
      <p:sp>
        <p:nvSpPr>
          <p:cNvPr id="4" name="TextBox 3">
            <a:extLst>
              <a:ext uri="{FF2B5EF4-FFF2-40B4-BE49-F238E27FC236}">
                <a16:creationId xmlns:a16="http://schemas.microsoft.com/office/drawing/2014/main" id="{5995AF71-60F6-4559-B368-CD6EC1804D55}"/>
              </a:ext>
            </a:extLst>
          </p:cNvPr>
          <p:cNvSpPr txBox="1"/>
          <p:nvPr/>
        </p:nvSpPr>
        <p:spPr>
          <a:xfrm>
            <a:off x="1066800" y="76200"/>
            <a:ext cx="8610600" cy="523220"/>
          </a:xfrm>
          <a:prstGeom prst="rect">
            <a:avLst/>
          </a:prstGeom>
          <a:noFill/>
        </p:spPr>
        <p:txBody>
          <a:bodyPr wrap="square" rtlCol="0">
            <a:spAutoFit/>
          </a:bodyPr>
          <a:lstStyle/>
          <a:p>
            <a:r>
              <a:rPr lang="en-US" sz="2800" dirty="0"/>
              <a:t>Insert 25 into this 2-3-4 tree.</a:t>
            </a:r>
          </a:p>
        </p:txBody>
      </p:sp>
      <p:pic>
        <p:nvPicPr>
          <p:cNvPr id="5" name="Picture 4" descr="A picture containing object&#10;&#10;Description automatically generated">
            <a:extLst>
              <a:ext uri="{FF2B5EF4-FFF2-40B4-BE49-F238E27FC236}">
                <a16:creationId xmlns:a16="http://schemas.microsoft.com/office/drawing/2014/main" id="{F6F08B1A-F900-4570-8B8C-FAF107ED7C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2728913"/>
            <a:ext cx="2609850" cy="1400175"/>
          </a:xfrm>
          <a:prstGeom prst="rect">
            <a:avLst/>
          </a:prstGeom>
        </p:spPr>
      </p:pic>
      <p:pic>
        <p:nvPicPr>
          <p:cNvPr id="7" name="Picture 6" descr="A picture containing object&#10;&#10;Description automatically generated">
            <a:extLst>
              <a:ext uri="{FF2B5EF4-FFF2-40B4-BE49-F238E27FC236}">
                <a16:creationId xmlns:a16="http://schemas.microsoft.com/office/drawing/2014/main" id="{B3ECBC78-39A9-47FC-9EB9-89340D2F8A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3976687"/>
            <a:ext cx="2857500" cy="1333500"/>
          </a:xfrm>
          <a:prstGeom prst="rect">
            <a:avLst/>
          </a:prstGeom>
        </p:spPr>
      </p:pic>
      <p:pic>
        <p:nvPicPr>
          <p:cNvPr id="9" name="Picture 8" descr="A picture containing object&#10;&#10;Description automatically generated">
            <a:extLst>
              <a:ext uri="{FF2B5EF4-FFF2-40B4-BE49-F238E27FC236}">
                <a16:creationId xmlns:a16="http://schemas.microsoft.com/office/drawing/2014/main" id="{39090C0A-AFF1-4BD9-8BA1-EC08901B3F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58963" y="5385002"/>
            <a:ext cx="3324225" cy="1362075"/>
          </a:xfrm>
          <a:prstGeom prst="rect">
            <a:avLst/>
          </a:prstGeom>
        </p:spPr>
      </p:pic>
      <p:sp>
        <p:nvSpPr>
          <p:cNvPr id="10" name="Speech Bubble: Rectangle with Corners Rounded 9">
            <a:extLst>
              <a:ext uri="{FF2B5EF4-FFF2-40B4-BE49-F238E27FC236}">
                <a16:creationId xmlns:a16="http://schemas.microsoft.com/office/drawing/2014/main" id="{37B61C24-C1CE-476B-AF4B-EC7635EE0BAC}"/>
              </a:ext>
            </a:extLst>
          </p:cNvPr>
          <p:cNvSpPr/>
          <p:nvPr/>
        </p:nvSpPr>
        <p:spPr>
          <a:xfrm>
            <a:off x="5659316" y="115686"/>
            <a:ext cx="3560885" cy="1432127"/>
          </a:xfrm>
          <a:prstGeom prst="wedgeRoundRectCallout">
            <a:avLst>
              <a:gd name="adj1" fmla="val -68196"/>
              <a:gd name="adj2" fmla="val 7219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Begin at the root (10, 20) and descend towards the rightmost child (22, 24, 29). (Its interval (20, ∞) contains 25.)</a:t>
            </a:r>
          </a:p>
        </p:txBody>
      </p:sp>
      <p:sp>
        <p:nvSpPr>
          <p:cNvPr id="11" name="Speech Bubble: Rectangle with Corners Rounded 10">
            <a:extLst>
              <a:ext uri="{FF2B5EF4-FFF2-40B4-BE49-F238E27FC236}">
                <a16:creationId xmlns:a16="http://schemas.microsoft.com/office/drawing/2014/main" id="{AA0D0D5D-3196-468B-A7D4-5C99AE7A5BBE}"/>
              </a:ext>
            </a:extLst>
          </p:cNvPr>
          <p:cNvSpPr/>
          <p:nvPr/>
        </p:nvSpPr>
        <p:spPr>
          <a:xfrm>
            <a:off x="5659316" y="1789012"/>
            <a:ext cx="3560885" cy="1239284"/>
          </a:xfrm>
          <a:prstGeom prst="wedgeRoundRectCallout">
            <a:avLst>
              <a:gd name="adj1" fmla="val -110127"/>
              <a:gd name="adj2" fmla="val 433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Node (22, 24, 29) is a 4-node, so its middle element 24 is pushed up into the parent node.</a:t>
            </a:r>
          </a:p>
        </p:txBody>
      </p:sp>
      <p:sp>
        <p:nvSpPr>
          <p:cNvPr id="12" name="Speech Bubble: Rectangle with Corners Rounded 11">
            <a:extLst>
              <a:ext uri="{FF2B5EF4-FFF2-40B4-BE49-F238E27FC236}">
                <a16:creationId xmlns:a16="http://schemas.microsoft.com/office/drawing/2014/main" id="{E7C6504C-4BA6-422B-92B7-6F8A8F904EAF}"/>
              </a:ext>
            </a:extLst>
          </p:cNvPr>
          <p:cNvSpPr/>
          <p:nvPr/>
        </p:nvSpPr>
        <p:spPr>
          <a:xfrm>
            <a:off x="1219200" y="5600700"/>
            <a:ext cx="3581400" cy="1146377"/>
          </a:xfrm>
          <a:prstGeom prst="wedgeRoundRectCallout">
            <a:avLst>
              <a:gd name="adj1" fmla="val 108239"/>
              <a:gd name="adj2" fmla="val -80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Descend towards the rightmost child (29). (Its interval (24 – 29) contains 25.)</a:t>
            </a:r>
          </a:p>
        </p:txBody>
      </p:sp>
      <p:sp>
        <p:nvSpPr>
          <p:cNvPr id="13" name="Speech Bubble: Rectangle with Corners Rounded 12">
            <a:extLst>
              <a:ext uri="{FF2B5EF4-FFF2-40B4-BE49-F238E27FC236}">
                <a16:creationId xmlns:a16="http://schemas.microsoft.com/office/drawing/2014/main" id="{50812CAD-75BD-418A-94D3-90F20117FAE9}"/>
              </a:ext>
            </a:extLst>
          </p:cNvPr>
          <p:cNvSpPr/>
          <p:nvPr/>
        </p:nvSpPr>
        <p:spPr>
          <a:xfrm>
            <a:off x="6643009" y="2695785"/>
            <a:ext cx="3200400" cy="1432127"/>
          </a:xfrm>
          <a:prstGeom prst="wedgeRoundRectCallout">
            <a:avLst>
              <a:gd name="adj1" fmla="val -45080"/>
              <a:gd name="adj2" fmla="val 890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remaining 3-node (22, 29) is split into a pair of 2-nodes (22) and (29). Ascend back into the new parent (10, 20, 24).</a:t>
            </a:r>
          </a:p>
        </p:txBody>
      </p:sp>
      <p:sp>
        <p:nvSpPr>
          <p:cNvPr id="14" name="Speech Bubble: Rectangle with Corners Rounded 13">
            <a:extLst>
              <a:ext uri="{FF2B5EF4-FFF2-40B4-BE49-F238E27FC236}">
                <a16:creationId xmlns:a16="http://schemas.microsoft.com/office/drawing/2014/main" id="{B450CB20-4D60-4D19-A238-72241ED803A9}"/>
              </a:ext>
            </a:extLst>
          </p:cNvPr>
          <p:cNvSpPr/>
          <p:nvPr/>
        </p:nvSpPr>
        <p:spPr>
          <a:xfrm>
            <a:off x="6096000" y="2676765"/>
            <a:ext cx="3581400" cy="1146377"/>
          </a:xfrm>
          <a:prstGeom prst="wedgeRoundRectCallout">
            <a:avLst>
              <a:gd name="adj1" fmla="val 33301"/>
              <a:gd name="adj2" fmla="val 2500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Node (29) has no leftmost child. (The child for interval (24 – 29) is empty.) Stop here and insert value 25 into this node.</a:t>
            </a:r>
          </a:p>
        </p:txBody>
      </p:sp>
    </p:spTree>
    <p:extLst>
      <p:ext uri="{BB962C8B-B14F-4D97-AF65-F5344CB8AC3E}">
        <p14:creationId xmlns:p14="http://schemas.microsoft.com/office/powerpoint/2010/main" val="355346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6F983-F3F9-4A58-ABE6-6B54B505F777}"/>
              </a:ext>
            </a:extLst>
          </p:cNvPr>
          <p:cNvSpPr>
            <a:spLocks noGrp="1"/>
          </p:cNvSpPr>
          <p:nvPr>
            <p:ph type="title"/>
          </p:nvPr>
        </p:nvSpPr>
        <p:spPr/>
        <p:txBody>
          <a:bodyPr/>
          <a:lstStyle/>
          <a:p>
            <a:r>
              <a:rPr lang="en-US" dirty="0"/>
              <a:t>Finally, B+ Trees</a:t>
            </a:r>
          </a:p>
        </p:txBody>
      </p:sp>
      <p:sp>
        <p:nvSpPr>
          <p:cNvPr id="3" name="Content Placeholder 2">
            <a:extLst>
              <a:ext uri="{FF2B5EF4-FFF2-40B4-BE49-F238E27FC236}">
                <a16:creationId xmlns:a16="http://schemas.microsoft.com/office/drawing/2014/main" id="{C39EB1EB-75D5-4431-8F23-8B23B00F5874}"/>
              </a:ext>
            </a:extLst>
          </p:cNvPr>
          <p:cNvSpPr>
            <a:spLocks noGrp="1"/>
          </p:cNvSpPr>
          <p:nvPr>
            <p:ph sz="quarter" idx="1"/>
          </p:nvPr>
        </p:nvSpPr>
        <p:spPr/>
        <p:txBody>
          <a:bodyPr/>
          <a:lstStyle/>
          <a:p>
            <a:r>
              <a:rPr lang="en-US" b="1" dirty="0"/>
              <a:t>B+ Trees </a:t>
            </a:r>
            <a:r>
              <a:rPr lang="en-US" dirty="0"/>
              <a:t>were developed to store indexes to databases on disk storage.</a:t>
            </a:r>
          </a:p>
          <a:p>
            <a:pPr lvl="1"/>
            <a:r>
              <a:rPr lang="en-US" dirty="0"/>
              <a:t>disk storage is broken into blocks.</a:t>
            </a:r>
          </a:p>
          <a:p>
            <a:pPr lvl="1"/>
            <a:r>
              <a:rPr lang="en-US" dirty="0"/>
              <a:t>the nodes of a B-tree are sized to fit in a block.</a:t>
            </a:r>
          </a:p>
          <a:p>
            <a:pPr lvl="1"/>
            <a:r>
              <a:rPr lang="en-US" dirty="0"/>
              <a:t>each disk access to the index retrieves exactly one B-tree node.</a:t>
            </a:r>
          </a:p>
          <a:p>
            <a:pPr lvl="1"/>
            <a:r>
              <a:rPr lang="en-US" dirty="0"/>
              <a:t>the time to retrieve a block off the disk is large compared to the time to process it in memory.</a:t>
            </a:r>
          </a:p>
          <a:p>
            <a:pPr lvl="1"/>
            <a:r>
              <a:rPr lang="en-US" dirty="0"/>
              <a:t>by making tree nodes as large as possible, we reduce the number of disk accesses required to find an item in the index.</a:t>
            </a:r>
          </a:p>
          <a:p>
            <a:r>
              <a:rPr lang="en-US" dirty="0"/>
              <a:t>Assuming a block can store a node for a B-tree of order 200, each node would store at least 100 items.</a:t>
            </a:r>
          </a:p>
          <a:p>
            <a:r>
              <a:rPr lang="en-US" dirty="0"/>
              <a:t>This enables 100</a:t>
            </a:r>
            <a:r>
              <a:rPr lang="en-US" baseline="30000" dirty="0"/>
              <a:t>4</a:t>
            </a:r>
            <a:r>
              <a:rPr lang="en-US" dirty="0"/>
              <a:t> or 100 million items to be accessed in a B-tree of height 4.</a:t>
            </a:r>
          </a:p>
          <a:p>
            <a:endParaRPr lang="en-US" dirty="0"/>
          </a:p>
          <a:p>
            <a:endParaRPr lang="en-US" dirty="0"/>
          </a:p>
        </p:txBody>
      </p:sp>
      <p:sp>
        <p:nvSpPr>
          <p:cNvPr id="4" name="Footer Placeholder 3">
            <a:extLst>
              <a:ext uri="{FF2B5EF4-FFF2-40B4-BE49-F238E27FC236}">
                <a16:creationId xmlns:a16="http://schemas.microsoft.com/office/drawing/2014/main" id="{043E6323-B27E-422E-9E71-8580B911BA7E}"/>
              </a:ext>
            </a:extLst>
          </p:cNvPr>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endParaRPr lang="en-US" dirty="0">
              <a:solidFill>
                <a:prstClr val="white"/>
              </a:solidFill>
              <a:latin typeface="Arial" charset="0"/>
            </a:endParaRPr>
          </a:p>
        </p:txBody>
      </p:sp>
      <p:sp>
        <p:nvSpPr>
          <p:cNvPr id="5" name="Slide Number Placeholder 4">
            <a:extLst>
              <a:ext uri="{FF2B5EF4-FFF2-40B4-BE49-F238E27FC236}">
                <a16:creationId xmlns:a16="http://schemas.microsoft.com/office/drawing/2014/main" id="{5ED6F59D-D926-4708-8034-C80F2724DB7D}"/>
              </a:ext>
            </a:extLst>
          </p:cNvPr>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38</a:t>
            </a:fld>
            <a:endParaRPr lang="en-US" dirty="0">
              <a:latin typeface="Arial" charset="0"/>
            </a:endParaRPr>
          </a:p>
        </p:txBody>
      </p:sp>
    </p:spTree>
    <p:extLst>
      <p:ext uri="{BB962C8B-B14F-4D97-AF65-F5344CB8AC3E}">
        <p14:creationId xmlns:p14="http://schemas.microsoft.com/office/powerpoint/2010/main" val="425311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2" name="Rectangle 33811"/>
          <p:cNvSpPr/>
          <p:nvPr/>
        </p:nvSpPr>
        <p:spPr>
          <a:xfrm>
            <a:off x="1905000" y="1295400"/>
            <a:ext cx="71628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285750" indent="-285750" fontAlgn="base">
              <a:spcBef>
                <a:spcPct val="0"/>
              </a:spcBef>
              <a:spcAft>
                <a:spcPct val="0"/>
              </a:spcAft>
              <a:buFont typeface="Wingdings" panose="05000000000000000000" pitchFamily="2" charset="2"/>
              <a:buChar char="§"/>
            </a:pPr>
            <a:r>
              <a:rPr lang="en-US" dirty="0">
                <a:solidFill>
                  <a:prstClr val="black"/>
                </a:solidFill>
                <a:latin typeface="Arial"/>
              </a:rPr>
              <a:t>A </a:t>
            </a:r>
            <a:r>
              <a:rPr lang="en-US" i="1" dirty="0">
                <a:solidFill>
                  <a:prstClr val="black"/>
                </a:solidFill>
                <a:latin typeface="Arial"/>
              </a:rPr>
              <a:t>B-tree</a:t>
            </a:r>
            <a:r>
              <a:rPr lang="en-US" dirty="0">
                <a:solidFill>
                  <a:prstClr val="black"/>
                </a:solidFill>
                <a:latin typeface="Arial"/>
              </a:rPr>
              <a:t> </a:t>
            </a:r>
            <a:r>
              <a:rPr lang="en-US" b="1" dirty="0">
                <a:solidFill>
                  <a:srgbClr val="FF0000"/>
                </a:solidFill>
                <a:latin typeface="Arial"/>
              </a:rPr>
              <a:t>order</a:t>
            </a:r>
            <a:r>
              <a:rPr lang="en-US" dirty="0">
                <a:solidFill>
                  <a:prstClr val="black"/>
                </a:solidFill>
                <a:latin typeface="Arial"/>
              </a:rPr>
              <a:t> is the maximum number of children per node.</a:t>
            </a:r>
          </a:p>
          <a:p>
            <a:pPr marL="285750" indent="-285750" fontAlgn="base">
              <a:spcBef>
                <a:spcPts val="600"/>
              </a:spcBef>
              <a:spcAft>
                <a:spcPct val="0"/>
              </a:spcAft>
              <a:buFont typeface="Wingdings" panose="05000000000000000000" pitchFamily="2" charset="2"/>
              <a:buChar char="§"/>
            </a:pPr>
            <a:r>
              <a:rPr lang="en-US" dirty="0">
                <a:solidFill>
                  <a:prstClr val="black"/>
                </a:solidFill>
                <a:latin typeface="Arial"/>
              </a:rPr>
              <a:t>The </a:t>
            </a:r>
            <a:r>
              <a:rPr lang="en-US" b="1" dirty="0">
                <a:solidFill>
                  <a:srgbClr val="FF0000"/>
                </a:solidFill>
                <a:latin typeface="Arial"/>
              </a:rPr>
              <a:t>degree</a:t>
            </a:r>
            <a:r>
              <a:rPr lang="en-US" dirty="0">
                <a:solidFill>
                  <a:prstClr val="black"/>
                </a:solidFill>
                <a:latin typeface="Arial"/>
              </a:rPr>
              <a:t> of a </a:t>
            </a:r>
            <a:r>
              <a:rPr lang="en-US" i="1" dirty="0">
                <a:solidFill>
                  <a:prstClr val="black"/>
                </a:solidFill>
                <a:latin typeface="Arial"/>
              </a:rPr>
              <a:t>node</a:t>
            </a:r>
            <a:r>
              <a:rPr lang="en-US" dirty="0">
                <a:solidFill>
                  <a:prstClr val="black"/>
                </a:solidFill>
                <a:latin typeface="Arial"/>
              </a:rPr>
              <a:t> is the number of children it has.</a:t>
            </a:r>
          </a:p>
          <a:p>
            <a:pPr marL="742950" lvl="1" indent="-285750" fontAlgn="base">
              <a:spcBef>
                <a:spcPct val="0"/>
              </a:spcBef>
              <a:spcAft>
                <a:spcPct val="0"/>
              </a:spcAft>
              <a:buFont typeface="Wingdings" panose="05000000000000000000" pitchFamily="2" charset="2"/>
              <a:buChar char="§"/>
            </a:pPr>
            <a:r>
              <a:rPr lang="en-US" dirty="0">
                <a:solidFill>
                  <a:prstClr val="black"/>
                </a:solidFill>
                <a:latin typeface="Arial"/>
              </a:rPr>
              <a:t>So every node of a B-tree has a degree greater than or equal to zero and less than or equal to the order of the B-tree.</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39</a:t>
            </a:fld>
            <a:endParaRPr lang="en-US">
              <a:latin typeface="Arial" charset="0"/>
            </a:endParaRPr>
          </a:p>
        </p:txBody>
      </p:sp>
      <p:sp>
        <p:nvSpPr>
          <p:cNvPr id="6" name="Title 5">
            <a:extLst>
              <a:ext uri="{FF2B5EF4-FFF2-40B4-BE49-F238E27FC236}">
                <a16:creationId xmlns:a16="http://schemas.microsoft.com/office/drawing/2014/main" id="{F245DBE3-3CE8-49F8-BF32-B6B836099A21}"/>
              </a:ext>
            </a:extLst>
          </p:cNvPr>
          <p:cNvSpPr>
            <a:spLocks noGrp="1"/>
          </p:cNvSpPr>
          <p:nvPr>
            <p:ph type="title"/>
          </p:nvPr>
        </p:nvSpPr>
        <p:spPr/>
        <p:txBody>
          <a:bodyPr/>
          <a:lstStyle/>
          <a:p>
            <a:r>
              <a:rPr lang="en-US" dirty="0"/>
              <a:t>B-Tree Properties</a:t>
            </a:r>
          </a:p>
        </p:txBody>
      </p:sp>
      <p:grpSp>
        <p:nvGrpSpPr>
          <p:cNvPr id="50" name="Group 33810">
            <a:extLst>
              <a:ext uri="{FF2B5EF4-FFF2-40B4-BE49-F238E27FC236}">
                <a16:creationId xmlns:a16="http://schemas.microsoft.com/office/drawing/2014/main" id="{AA48A750-03F4-4096-8F4E-0DB05BB396E2}"/>
              </a:ext>
            </a:extLst>
          </p:cNvPr>
          <p:cNvGrpSpPr>
            <a:grpSpLocks/>
          </p:cNvGrpSpPr>
          <p:nvPr/>
        </p:nvGrpSpPr>
        <p:grpSpPr bwMode="auto">
          <a:xfrm>
            <a:off x="2209800" y="3429000"/>
            <a:ext cx="7073900" cy="2362200"/>
            <a:chOff x="1460500" y="2286000"/>
            <a:chExt cx="7073900" cy="2362200"/>
          </a:xfrm>
        </p:grpSpPr>
        <p:grpSp>
          <p:nvGrpSpPr>
            <p:cNvPr id="52" name="Group 3">
              <a:extLst>
                <a:ext uri="{FF2B5EF4-FFF2-40B4-BE49-F238E27FC236}">
                  <a16:creationId xmlns:a16="http://schemas.microsoft.com/office/drawing/2014/main" id="{D933326F-B23B-4E40-91DA-E17D52366EDD}"/>
                </a:ext>
              </a:extLst>
            </p:cNvPr>
            <p:cNvGrpSpPr>
              <a:grpSpLocks/>
            </p:cNvGrpSpPr>
            <p:nvPr/>
          </p:nvGrpSpPr>
          <p:grpSpPr bwMode="auto">
            <a:xfrm>
              <a:off x="3657600" y="2286000"/>
              <a:ext cx="1828800" cy="381000"/>
              <a:chOff x="1600200" y="2286000"/>
              <a:chExt cx="1828800" cy="381000"/>
            </a:xfrm>
          </p:grpSpPr>
          <p:sp>
            <p:nvSpPr>
              <p:cNvPr id="95" name="Rectangle 94">
                <a:extLst>
                  <a:ext uri="{FF2B5EF4-FFF2-40B4-BE49-F238E27FC236}">
                    <a16:creationId xmlns:a16="http://schemas.microsoft.com/office/drawing/2014/main" id="{A006F3D3-30B7-42FB-896C-1172EE64A1F9}"/>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6" name="Rectangle 95">
                <a:extLst>
                  <a:ext uri="{FF2B5EF4-FFF2-40B4-BE49-F238E27FC236}">
                    <a16:creationId xmlns:a16="http://schemas.microsoft.com/office/drawing/2014/main" id="{CC1AD85D-FA9B-4931-A140-EFC6C1D555D5}"/>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97" name="Rectangle 96">
                <a:extLst>
                  <a:ext uri="{FF2B5EF4-FFF2-40B4-BE49-F238E27FC236}">
                    <a16:creationId xmlns:a16="http://schemas.microsoft.com/office/drawing/2014/main" id="{0784C3C1-CCC6-425C-8171-3D93C979CFAB}"/>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98" name="Rectangle 97">
                <a:extLst>
                  <a:ext uri="{FF2B5EF4-FFF2-40B4-BE49-F238E27FC236}">
                    <a16:creationId xmlns:a16="http://schemas.microsoft.com/office/drawing/2014/main" id="{C3E59066-F5FB-420D-8D4C-65A0E8090B7F}"/>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53" name="Group 12">
              <a:extLst>
                <a:ext uri="{FF2B5EF4-FFF2-40B4-BE49-F238E27FC236}">
                  <a16:creationId xmlns:a16="http://schemas.microsoft.com/office/drawing/2014/main" id="{78397710-CF8F-45CA-AD3D-3F50AE094A4C}"/>
                </a:ext>
              </a:extLst>
            </p:cNvPr>
            <p:cNvGrpSpPr>
              <a:grpSpLocks/>
            </p:cNvGrpSpPr>
            <p:nvPr/>
          </p:nvGrpSpPr>
          <p:grpSpPr bwMode="auto">
            <a:xfrm>
              <a:off x="2425700" y="3352800"/>
              <a:ext cx="1828800" cy="381000"/>
              <a:chOff x="1600200" y="2286000"/>
              <a:chExt cx="1828800" cy="381000"/>
            </a:xfrm>
          </p:grpSpPr>
          <p:sp>
            <p:nvSpPr>
              <p:cNvPr id="91" name="Rectangle 90">
                <a:extLst>
                  <a:ext uri="{FF2B5EF4-FFF2-40B4-BE49-F238E27FC236}">
                    <a16:creationId xmlns:a16="http://schemas.microsoft.com/office/drawing/2014/main" id="{ED40AE62-F2E3-42EC-9C6B-D4B1B06FC293}"/>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92" name="Rectangle 91">
                <a:extLst>
                  <a:ext uri="{FF2B5EF4-FFF2-40B4-BE49-F238E27FC236}">
                    <a16:creationId xmlns:a16="http://schemas.microsoft.com/office/drawing/2014/main" id="{ACCCD616-4B56-44BB-93B6-EC1F21D751B7}"/>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93" name="Rectangle 92">
                <a:extLst>
                  <a:ext uri="{FF2B5EF4-FFF2-40B4-BE49-F238E27FC236}">
                    <a16:creationId xmlns:a16="http://schemas.microsoft.com/office/drawing/2014/main" id="{7ADF33FA-3BCB-459B-87EC-5A575C90F741}"/>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94" name="Rectangle 93">
                <a:extLst>
                  <a:ext uri="{FF2B5EF4-FFF2-40B4-BE49-F238E27FC236}">
                    <a16:creationId xmlns:a16="http://schemas.microsoft.com/office/drawing/2014/main" id="{847D7460-A7C5-4BA4-B23E-499262DB022D}"/>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54" name="Group 17">
              <a:extLst>
                <a:ext uri="{FF2B5EF4-FFF2-40B4-BE49-F238E27FC236}">
                  <a16:creationId xmlns:a16="http://schemas.microsoft.com/office/drawing/2014/main" id="{B8100958-7BBA-4724-B4B8-092966DAB0F4}"/>
                </a:ext>
              </a:extLst>
            </p:cNvPr>
            <p:cNvGrpSpPr>
              <a:grpSpLocks/>
            </p:cNvGrpSpPr>
            <p:nvPr/>
          </p:nvGrpSpPr>
          <p:grpSpPr bwMode="auto">
            <a:xfrm>
              <a:off x="4991100" y="3352800"/>
              <a:ext cx="1828800" cy="381000"/>
              <a:chOff x="1600200" y="2286000"/>
              <a:chExt cx="1828800" cy="381000"/>
            </a:xfrm>
          </p:grpSpPr>
          <p:sp>
            <p:nvSpPr>
              <p:cNvPr id="87" name="Rectangle 86">
                <a:extLst>
                  <a:ext uri="{FF2B5EF4-FFF2-40B4-BE49-F238E27FC236}">
                    <a16:creationId xmlns:a16="http://schemas.microsoft.com/office/drawing/2014/main" id="{6A78D117-32D1-4B19-BA7F-815CF6A8E4FA}"/>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88" name="Rectangle 87">
                <a:extLst>
                  <a:ext uri="{FF2B5EF4-FFF2-40B4-BE49-F238E27FC236}">
                    <a16:creationId xmlns:a16="http://schemas.microsoft.com/office/drawing/2014/main" id="{57FA05B5-4F5B-4443-8AB7-C44A4E53DAEF}"/>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89" name="Rectangle 88">
                <a:extLst>
                  <a:ext uri="{FF2B5EF4-FFF2-40B4-BE49-F238E27FC236}">
                    <a16:creationId xmlns:a16="http://schemas.microsoft.com/office/drawing/2014/main" id="{9B318E61-9479-41B5-B975-B91BEEF6880A}"/>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90" name="Rectangle 89">
                <a:extLst>
                  <a:ext uri="{FF2B5EF4-FFF2-40B4-BE49-F238E27FC236}">
                    <a16:creationId xmlns:a16="http://schemas.microsoft.com/office/drawing/2014/main" id="{23AE9DBA-7C77-4B09-ADE5-6F9067F5DCF5}"/>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55" name="Group 23">
              <a:extLst>
                <a:ext uri="{FF2B5EF4-FFF2-40B4-BE49-F238E27FC236}">
                  <a16:creationId xmlns:a16="http://schemas.microsoft.com/office/drawing/2014/main" id="{E033BE52-E3FD-40E0-AD46-695AB041438F}"/>
                </a:ext>
              </a:extLst>
            </p:cNvPr>
            <p:cNvGrpSpPr>
              <a:grpSpLocks/>
            </p:cNvGrpSpPr>
            <p:nvPr/>
          </p:nvGrpSpPr>
          <p:grpSpPr bwMode="auto">
            <a:xfrm>
              <a:off x="1460500" y="4267200"/>
              <a:ext cx="1828800" cy="381000"/>
              <a:chOff x="1600200" y="2286000"/>
              <a:chExt cx="1828800" cy="381000"/>
            </a:xfrm>
          </p:grpSpPr>
          <p:sp>
            <p:nvSpPr>
              <p:cNvPr id="83" name="Rectangle 82">
                <a:extLst>
                  <a:ext uri="{FF2B5EF4-FFF2-40B4-BE49-F238E27FC236}">
                    <a16:creationId xmlns:a16="http://schemas.microsoft.com/office/drawing/2014/main" id="{345FFE67-8723-401A-BC58-CF93D3BCB25F}"/>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84" name="Rectangle 83">
                <a:extLst>
                  <a:ext uri="{FF2B5EF4-FFF2-40B4-BE49-F238E27FC236}">
                    <a16:creationId xmlns:a16="http://schemas.microsoft.com/office/drawing/2014/main" id="{9A49EC59-9FCE-4279-9211-1D902CEFD4D6}"/>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85" name="Rectangle 84">
                <a:extLst>
                  <a:ext uri="{FF2B5EF4-FFF2-40B4-BE49-F238E27FC236}">
                    <a16:creationId xmlns:a16="http://schemas.microsoft.com/office/drawing/2014/main" id="{C7533CEC-16EC-420E-B7CE-2AC434691223}"/>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6" name="Rectangle 85">
                <a:extLst>
                  <a:ext uri="{FF2B5EF4-FFF2-40B4-BE49-F238E27FC236}">
                    <a16:creationId xmlns:a16="http://schemas.microsoft.com/office/drawing/2014/main" id="{4E482826-7540-4FDE-997F-9B650836C6AF}"/>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56" name="Group 28">
              <a:extLst>
                <a:ext uri="{FF2B5EF4-FFF2-40B4-BE49-F238E27FC236}">
                  <a16:creationId xmlns:a16="http://schemas.microsoft.com/office/drawing/2014/main" id="{4A55C115-E22D-4419-993A-FD79EB775573}"/>
                </a:ext>
              </a:extLst>
            </p:cNvPr>
            <p:cNvGrpSpPr>
              <a:grpSpLocks/>
            </p:cNvGrpSpPr>
            <p:nvPr/>
          </p:nvGrpSpPr>
          <p:grpSpPr bwMode="auto">
            <a:xfrm>
              <a:off x="3930650" y="4267200"/>
              <a:ext cx="1828800" cy="381000"/>
              <a:chOff x="1600200" y="2286000"/>
              <a:chExt cx="1828800" cy="381000"/>
            </a:xfrm>
          </p:grpSpPr>
          <p:sp>
            <p:nvSpPr>
              <p:cNvPr id="79" name="Rectangle 78">
                <a:extLst>
                  <a:ext uri="{FF2B5EF4-FFF2-40B4-BE49-F238E27FC236}">
                    <a16:creationId xmlns:a16="http://schemas.microsoft.com/office/drawing/2014/main" id="{9A9A0514-3280-47E2-A239-B780D3A33898}"/>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80" name="Rectangle 79">
                <a:extLst>
                  <a:ext uri="{FF2B5EF4-FFF2-40B4-BE49-F238E27FC236}">
                    <a16:creationId xmlns:a16="http://schemas.microsoft.com/office/drawing/2014/main" id="{99AC62F4-EDB8-43C1-9693-B4AE4740FE04}"/>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81" name="Rectangle 80">
                <a:extLst>
                  <a:ext uri="{FF2B5EF4-FFF2-40B4-BE49-F238E27FC236}">
                    <a16:creationId xmlns:a16="http://schemas.microsoft.com/office/drawing/2014/main" id="{2D468494-1A97-4219-AB96-615BE8116016}"/>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2" name="Rectangle 81">
                <a:extLst>
                  <a:ext uri="{FF2B5EF4-FFF2-40B4-BE49-F238E27FC236}">
                    <a16:creationId xmlns:a16="http://schemas.microsoft.com/office/drawing/2014/main" id="{C216D7FA-57E8-4935-B308-8FECF2543DA6}"/>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7" name="Group 33">
              <a:extLst>
                <a:ext uri="{FF2B5EF4-FFF2-40B4-BE49-F238E27FC236}">
                  <a16:creationId xmlns:a16="http://schemas.microsoft.com/office/drawing/2014/main" id="{CF24B9F7-C630-46B2-A05A-22094889E131}"/>
                </a:ext>
              </a:extLst>
            </p:cNvPr>
            <p:cNvGrpSpPr>
              <a:grpSpLocks/>
            </p:cNvGrpSpPr>
            <p:nvPr/>
          </p:nvGrpSpPr>
          <p:grpSpPr bwMode="auto">
            <a:xfrm>
              <a:off x="6705600" y="4229100"/>
              <a:ext cx="1828800" cy="381000"/>
              <a:chOff x="1600200" y="2286000"/>
              <a:chExt cx="1828800" cy="381000"/>
            </a:xfrm>
          </p:grpSpPr>
          <p:sp>
            <p:nvSpPr>
              <p:cNvPr id="75" name="Rectangle 74">
                <a:extLst>
                  <a:ext uri="{FF2B5EF4-FFF2-40B4-BE49-F238E27FC236}">
                    <a16:creationId xmlns:a16="http://schemas.microsoft.com/office/drawing/2014/main" id="{0A7E6CF6-5749-4C9E-947F-653FB1B886F6}"/>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76" name="Rectangle 75">
                <a:extLst>
                  <a:ext uri="{FF2B5EF4-FFF2-40B4-BE49-F238E27FC236}">
                    <a16:creationId xmlns:a16="http://schemas.microsoft.com/office/drawing/2014/main" id="{D8E2CE06-46E2-4B8A-9700-271E44B3F144}"/>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77" name="Rectangle 76">
                <a:extLst>
                  <a:ext uri="{FF2B5EF4-FFF2-40B4-BE49-F238E27FC236}">
                    <a16:creationId xmlns:a16="http://schemas.microsoft.com/office/drawing/2014/main" id="{B9F8A54C-C169-4F97-B7FB-9DCAF5486AF7}"/>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8" name="Rectangle 77">
                <a:extLst>
                  <a:ext uri="{FF2B5EF4-FFF2-40B4-BE49-F238E27FC236}">
                    <a16:creationId xmlns:a16="http://schemas.microsoft.com/office/drawing/2014/main" id="{229718AA-55DF-44E7-902A-4CB091A6E97E}"/>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9" name="Group 33805">
              <a:extLst>
                <a:ext uri="{FF2B5EF4-FFF2-40B4-BE49-F238E27FC236}">
                  <a16:creationId xmlns:a16="http://schemas.microsoft.com/office/drawing/2014/main" id="{20E6F9BE-D2F6-4565-AFF6-BBCCBBB245D9}"/>
                </a:ext>
              </a:extLst>
            </p:cNvPr>
            <p:cNvGrpSpPr>
              <a:grpSpLocks/>
            </p:cNvGrpSpPr>
            <p:nvPr/>
          </p:nvGrpSpPr>
          <p:grpSpPr bwMode="auto">
            <a:xfrm>
              <a:off x="5486400" y="2400300"/>
              <a:ext cx="1447800" cy="1828800"/>
              <a:chOff x="5486400" y="2400300"/>
              <a:chExt cx="1447800" cy="1828800"/>
            </a:xfrm>
          </p:grpSpPr>
          <p:sp>
            <p:nvSpPr>
              <p:cNvPr id="72" name="Arc 71">
                <a:extLst>
                  <a:ext uri="{FF2B5EF4-FFF2-40B4-BE49-F238E27FC236}">
                    <a16:creationId xmlns:a16="http://schemas.microsoft.com/office/drawing/2014/main" id="{3C0CBA36-7C54-4B0B-942F-904065753066}"/>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4" name="Elbow Connector 59">
                <a:extLst>
                  <a:ext uri="{FF2B5EF4-FFF2-40B4-BE49-F238E27FC236}">
                    <a16:creationId xmlns:a16="http://schemas.microsoft.com/office/drawing/2014/main" id="{53E22A10-B805-4514-8C1E-67453BCDE236}"/>
                  </a:ext>
                </a:extLst>
              </p:cNvPr>
              <p:cNvCxnSpPr>
                <a:stCxn id="72" idx="0"/>
                <a:endCxn id="75"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2" name="Group 33804">
              <a:extLst>
                <a:ext uri="{FF2B5EF4-FFF2-40B4-BE49-F238E27FC236}">
                  <a16:creationId xmlns:a16="http://schemas.microsoft.com/office/drawing/2014/main" id="{95EA9AF6-F38E-42C2-81D4-C3D2B9306D30}"/>
                </a:ext>
              </a:extLst>
            </p:cNvPr>
            <p:cNvGrpSpPr>
              <a:grpSpLocks/>
            </p:cNvGrpSpPr>
            <p:nvPr/>
          </p:nvGrpSpPr>
          <p:grpSpPr bwMode="auto">
            <a:xfrm>
              <a:off x="5029200" y="2552700"/>
              <a:ext cx="368300" cy="800100"/>
              <a:chOff x="5029200" y="2552700"/>
              <a:chExt cx="368300" cy="800100"/>
            </a:xfrm>
          </p:grpSpPr>
          <p:sp>
            <p:nvSpPr>
              <p:cNvPr id="70" name="Arc 69">
                <a:extLst>
                  <a:ext uri="{FF2B5EF4-FFF2-40B4-BE49-F238E27FC236}">
                    <a16:creationId xmlns:a16="http://schemas.microsoft.com/office/drawing/2014/main" id="{A4D6EAD5-A53A-4475-973B-67DAEE0824D8}"/>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1" name="Straight Arrow Connector 70">
                <a:extLst>
                  <a:ext uri="{FF2B5EF4-FFF2-40B4-BE49-F238E27FC236}">
                    <a16:creationId xmlns:a16="http://schemas.microsoft.com/office/drawing/2014/main" id="{932B4CC4-7220-44D2-A17F-5B51913267A5}"/>
                  </a:ext>
                </a:extLst>
              </p:cNvPr>
              <p:cNvCxnSpPr>
                <a:stCxn id="70" idx="0"/>
                <a:endCxn id="87"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3" name="Group 33803">
              <a:extLst>
                <a:ext uri="{FF2B5EF4-FFF2-40B4-BE49-F238E27FC236}">
                  <a16:creationId xmlns:a16="http://schemas.microsoft.com/office/drawing/2014/main" id="{3360BF9A-3232-4EA4-9380-0F2FF9AA8343}"/>
                </a:ext>
              </a:extLst>
            </p:cNvPr>
            <p:cNvGrpSpPr>
              <a:grpSpLocks/>
            </p:cNvGrpSpPr>
            <p:nvPr/>
          </p:nvGrpSpPr>
          <p:grpSpPr bwMode="auto">
            <a:xfrm>
              <a:off x="2654301" y="2476500"/>
              <a:ext cx="1460500" cy="876300"/>
              <a:chOff x="2654300" y="2476500"/>
              <a:chExt cx="1917700" cy="876300"/>
            </a:xfrm>
          </p:grpSpPr>
          <p:sp>
            <p:nvSpPr>
              <p:cNvPr id="68" name="Arc 67">
                <a:extLst>
                  <a:ext uri="{FF2B5EF4-FFF2-40B4-BE49-F238E27FC236}">
                    <a16:creationId xmlns:a16="http://schemas.microsoft.com/office/drawing/2014/main" id="{41A4A40B-3500-4FEB-8877-EF0629ADC50E}"/>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9" name="Elbow Connector 33799">
                <a:extLst>
                  <a:ext uri="{FF2B5EF4-FFF2-40B4-BE49-F238E27FC236}">
                    <a16:creationId xmlns:a16="http://schemas.microsoft.com/office/drawing/2014/main" id="{84DF3011-6825-4093-B4BC-EFC9A52AE730}"/>
                  </a:ext>
                </a:extLst>
              </p:cNvPr>
              <p:cNvCxnSpPr>
                <a:stCxn id="68" idx="2"/>
                <a:endCxn id="91"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4" name="Group 33802">
              <a:extLst>
                <a:ext uri="{FF2B5EF4-FFF2-40B4-BE49-F238E27FC236}">
                  <a16:creationId xmlns:a16="http://schemas.microsoft.com/office/drawing/2014/main" id="{A8A0FB24-8AFF-4D40-A461-DEEBED67DDD0}"/>
                </a:ext>
              </a:extLst>
            </p:cNvPr>
            <p:cNvGrpSpPr>
              <a:grpSpLocks/>
            </p:cNvGrpSpPr>
            <p:nvPr/>
          </p:nvGrpSpPr>
          <p:grpSpPr bwMode="auto">
            <a:xfrm>
              <a:off x="1689101" y="2476500"/>
              <a:ext cx="1968499" cy="1790700"/>
              <a:chOff x="1689101" y="2476500"/>
              <a:chExt cx="1968499" cy="1790700"/>
            </a:xfrm>
          </p:grpSpPr>
          <p:cxnSp>
            <p:nvCxnSpPr>
              <p:cNvPr id="66" name="Elbow Connector 50">
                <a:extLst>
                  <a:ext uri="{FF2B5EF4-FFF2-40B4-BE49-F238E27FC236}">
                    <a16:creationId xmlns:a16="http://schemas.microsoft.com/office/drawing/2014/main" id="{2DE4A8AB-AFB7-4C22-9E2A-D8295CD03CB1}"/>
                  </a:ext>
                </a:extLst>
              </p:cNvPr>
              <p:cNvCxnSpPr>
                <a:stCxn id="67" idx="2"/>
                <a:endCxn id="83"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Arc 66">
                <a:extLst>
                  <a:ext uri="{FF2B5EF4-FFF2-40B4-BE49-F238E27FC236}">
                    <a16:creationId xmlns:a16="http://schemas.microsoft.com/office/drawing/2014/main" id="{0387ACCC-C720-4FF2-9AD3-011FCD76FC2C}"/>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65" name="Elbow Connector 33807">
              <a:extLst>
                <a:ext uri="{FF2B5EF4-FFF2-40B4-BE49-F238E27FC236}">
                  <a16:creationId xmlns:a16="http://schemas.microsoft.com/office/drawing/2014/main" id="{E6EFAED1-344B-438E-B19D-C3FB54C1DE83}"/>
                </a:ext>
              </a:extLst>
            </p:cNvPr>
            <p:cNvCxnSpPr>
              <a:endCxn id="79"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63010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11.5, pgs. 663-681</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000" dirty="0">
                <a:latin typeface="Arial"/>
              </a:rPr>
              <a:t>11.5 2-3-4 and B-Trees</a:t>
            </a:r>
          </a:p>
          <a:p>
            <a:pPr algn="ctr"/>
            <a:r>
              <a:rPr lang="en-US" sz="2000" dirty="0">
                <a:latin typeface="Arial"/>
              </a:rPr>
              <a:t>2-3-4 Trees</a:t>
            </a:r>
          </a:p>
          <a:p>
            <a:pPr algn="ctr"/>
            <a:r>
              <a:rPr lang="en-US" sz="2000" dirty="0">
                <a:latin typeface="Arial"/>
              </a:rPr>
              <a:t>Implementation of the </a:t>
            </a:r>
            <a:r>
              <a:rPr lang="en-US" sz="2000" dirty="0" err="1">
                <a:latin typeface="Arial"/>
              </a:rPr>
              <a:t>Two_Three_Four_Tree</a:t>
            </a:r>
            <a:r>
              <a:rPr lang="en-US" sz="2000" dirty="0">
                <a:latin typeface="Arial"/>
              </a:rPr>
              <a:t> Class</a:t>
            </a:r>
          </a:p>
          <a:p>
            <a:pPr algn="ctr"/>
            <a:r>
              <a:rPr lang="en-US" sz="2000" dirty="0">
                <a:latin typeface="Arial"/>
              </a:rPr>
              <a:t>Relating 2-3-4 Trees to Red-Black Trees </a:t>
            </a:r>
          </a:p>
          <a:p>
            <a:pPr algn="ctr"/>
            <a:r>
              <a:rPr lang="en-US" sz="2000" dirty="0">
                <a:latin typeface="Arial"/>
              </a:rPr>
              <a:t>B-Trees</a:t>
            </a: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A0C1462C-D640-45B3-901B-F425AA5C3674}" type="slidenum">
              <a:rPr lang="en-US">
                <a:solidFill>
                  <a:srgbClr val="DEDEDE"/>
                </a:solidFill>
                <a:latin typeface="Arial" charset="0"/>
              </a:rPr>
              <a:pPr fontAlgn="base">
                <a:spcBef>
                  <a:spcPct val="0"/>
                </a:spcBef>
                <a:spcAft>
                  <a:spcPct val="0"/>
                </a:spcAft>
                <a:defRPr/>
              </a:pPr>
              <a:t>4</a:t>
            </a:fld>
            <a:endParaRPr lang="en-US" dirty="0">
              <a:solidFill>
                <a:srgbClr val="DEDEDE"/>
              </a:solidFill>
              <a:latin typeface="Arial" charset="0"/>
            </a:endParaRPr>
          </a:p>
        </p:txBody>
      </p:sp>
    </p:spTree>
    <p:extLst>
      <p:ext uri="{BB962C8B-B14F-4D97-AF65-F5344CB8AC3E}">
        <p14:creationId xmlns:p14="http://schemas.microsoft.com/office/powerpoint/2010/main" val="2959230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2" name="Rectangle 33811"/>
          <p:cNvSpPr/>
          <p:nvPr/>
        </p:nvSpPr>
        <p:spPr>
          <a:xfrm>
            <a:off x="1905000" y="1295400"/>
            <a:ext cx="3848100" cy="8382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fontAlgn="base">
              <a:spcBef>
                <a:spcPct val="0"/>
              </a:spcBef>
              <a:spcAft>
                <a:spcPct val="0"/>
              </a:spcAft>
              <a:defRPr/>
            </a:pPr>
            <a:r>
              <a:rPr lang="en-US" dirty="0">
                <a:solidFill>
                  <a:prstClr val="black"/>
                </a:solidFill>
                <a:latin typeface="Arial"/>
              </a:rPr>
              <a:t>The </a:t>
            </a:r>
            <a:r>
              <a:rPr lang="en-US" i="1" dirty="0">
                <a:solidFill>
                  <a:prstClr val="black"/>
                </a:solidFill>
                <a:latin typeface="Arial"/>
              </a:rPr>
              <a:t>order</a:t>
            </a:r>
            <a:r>
              <a:rPr lang="en-US" sz="1600" dirty="0">
                <a:solidFill>
                  <a:prstClr val="black"/>
                </a:solidFill>
                <a:latin typeface="Courier New" pitchFamily="49" charset="0"/>
                <a:cs typeface="Courier New" pitchFamily="49" charset="0"/>
              </a:rPr>
              <a:t> </a:t>
            </a:r>
            <a:r>
              <a:rPr lang="en-US" dirty="0">
                <a:solidFill>
                  <a:prstClr val="black"/>
                </a:solidFill>
                <a:latin typeface="Arial"/>
              </a:rPr>
              <a:t>of the B-tree below is 5</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40</a:t>
            </a:fld>
            <a:endParaRPr lang="en-US">
              <a:latin typeface="Arial" charset="0"/>
            </a:endParaRPr>
          </a:p>
        </p:txBody>
      </p:sp>
      <p:sp>
        <p:nvSpPr>
          <p:cNvPr id="6" name="Title 5">
            <a:extLst>
              <a:ext uri="{FF2B5EF4-FFF2-40B4-BE49-F238E27FC236}">
                <a16:creationId xmlns:a16="http://schemas.microsoft.com/office/drawing/2014/main" id="{4EBFFC74-C146-4929-A1DF-0B5ED4EB47EB}"/>
              </a:ext>
            </a:extLst>
          </p:cNvPr>
          <p:cNvSpPr>
            <a:spLocks noGrp="1"/>
          </p:cNvSpPr>
          <p:nvPr>
            <p:ph type="title"/>
          </p:nvPr>
        </p:nvSpPr>
        <p:spPr/>
        <p:txBody>
          <a:bodyPr/>
          <a:lstStyle/>
          <a:p>
            <a:r>
              <a:rPr lang="en-US" dirty="0"/>
              <a:t>B-Tree Properties</a:t>
            </a:r>
          </a:p>
        </p:txBody>
      </p:sp>
      <p:grpSp>
        <p:nvGrpSpPr>
          <p:cNvPr id="50" name="Group 33810">
            <a:extLst>
              <a:ext uri="{FF2B5EF4-FFF2-40B4-BE49-F238E27FC236}">
                <a16:creationId xmlns:a16="http://schemas.microsoft.com/office/drawing/2014/main" id="{2312EC1D-B89D-4922-B055-410E5265BD3D}"/>
              </a:ext>
            </a:extLst>
          </p:cNvPr>
          <p:cNvGrpSpPr>
            <a:grpSpLocks/>
          </p:cNvGrpSpPr>
          <p:nvPr/>
        </p:nvGrpSpPr>
        <p:grpSpPr bwMode="auto">
          <a:xfrm>
            <a:off x="2209800" y="3429000"/>
            <a:ext cx="7073900" cy="2362200"/>
            <a:chOff x="1460500" y="2286000"/>
            <a:chExt cx="7073900" cy="2362200"/>
          </a:xfrm>
        </p:grpSpPr>
        <p:grpSp>
          <p:nvGrpSpPr>
            <p:cNvPr id="52" name="Group 3">
              <a:extLst>
                <a:ext uri="{FF2B5EF4-FFF2-40B4-BE49-F238E27FC236}">
                  <a16:creationId xmlns:a16="http://schemas.microsoft.com/office/drawing/2014/main" id="{B492644F-F032-41C9-8AF8-3D1B34DA056E}"/>
                </a:ext>
              </a:extLst>
            </p:cNvPr>
            <p:cNvGrpSpPr>
              <a:grpSpLocks/>
            </p:cNvGrpSpPr>
            <p:nvPr/>
          </p:nvGrpSpPr>
          <p:grpSpPr bwMode="auto">
            <a:xfrm>
              <a:off x="3657600" y="2286000"/>
              <a:ext cx="1828800" cy="381000"/>
              <a:chOff x="1600200" y="2286000"/>
              <a:chExt cx="1828800" cy="381000"/>
            </a:xfrm>
          </p:grpSpPr>
          <p:sp>
            <p:nvSpPr>
              <p:cNvPr id="95" name="Rectangle 94">
                <a:extLst>
                  <a:ext uri="{FF2B5EF4-FFF2-40B4-BE49-F238E27FC236}">
                    <a16:creationId xmlns:a16="http://schemas.microsoft.com/office/drawing/2014/main" id="{C4F9990A-51B2-4990-8FB1-EB38FA51FFD3}"/>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6" name="Rectangle 95">
                <a:extLst>
                  <a:ext uri="{FF2B5EF4-FFF2-40B4-BE49-F238E27FC236}">
                    <a16:creationId xmlns:a16="http://schemas.microsoft.com/office/drawing/2014/main" id="{12847117-0C7E-4676-A63B-E220445A8865}"/>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97" name="Rectangle 96">
                <a:extLst>
                  <a:ext uri="{FF2B5EF4-FFF2-40B4-BE49-F238E27FC236}">
                    <a16:creationId xmlns:a16="http://schemas.microsoft.com/office/drawing/2014/main" id="{36AA17C6-EF2C-44AD-9F85-002A50C752A5}"/>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98" name="Rectangle 97">
                <a:extLst>
                  <a:ext uri="{FF2B5EF4-FFF2-40B4-BE49-F238E27FC236}">
                    <a16:creationId xmlns:a16="http://schemas.microsoft.com/office/drawing/2014/main" id="{AD78C87E-ED17-441C-B8BF-1EF0D774FCA7}"/>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53" name="Group 12">
              <a:extLst>
                <a:ext uri="{FF2B5EF4-FFF2-40B4-BE49-F238E27FC236}">
                  <a16:creationId xmlns:a16="http://schemas.microsoft.com/office/drawing/2014/main" id="{A13C569C-2035-424B-94A6-32B779B1AE7D}"/>
                </a:ext>
              </a:extLst>
            </p:cNvPr>
            <p:cNvGrpSpPr>
              <a:grpSpLocks/>
            </p:cNvGrpSpPr>
            <p:nvPr/>
          </p:nvGrpSpPr>
          <p:grpSpPr bwMode="auto">
            <a:xfrm>
              <a:off x="2425700" y="3352800"/>
              <a:ext cx="1828800" cy="381000"/>
              <a:chOff x="1600200" y="2286000"/>
              <a:chExt cx="1828800" cy="381000"/>
            </a:xfrm>
          </p:grpSpPr>
          <p:sp>
            <p:nvSpPr>
              <p:cNvPr id="91" name="Rectangle 90">
                <a:extLst>
                  <a:ext uri="{FF2B5EF4-FFF2-40B4-BE49-F238E27FC236}">
                    <a16:creationId xmlns:a16="http://schemas.microsoft.com/office/drawing/2014/main" id="{27D1D766-AEF2-4FD1-A57A-2A07E17D3E44}"/>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92" name="Rectangle 91">
                <a:extLst>
                  <a:ext uri="{FF2B5EF4-FFF2-40B4-BE49-F238E27FC236}">
                    <a16:creationId xmlns:a16="http://schemas.microsoft.com/office/drawing/2014/main" id="{B4EB4F9C-83A3-4107-839C-4252873F1A8E}"/>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93" name="Rectangle 92">
                <a:extLst>
                  <a:ext uri="{FF2B5EF4-FFF2-40B4-BE49-F238E27FC236}">
                    <a16:creationId xmlns:a16="http://schemas.microsoft.com/office/drawing/2014/main" id="{F0FFC706-997D-424D-BBAD-59BC0A9EBA72}"/>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94" name="Rectangle 93">
                <a:extLst>
                  <a:ext uri="{FF2B5EF4-FFF2-40B4-BE49-F238E27FC236}">
                    <a16:creationId xmlns:a16="http://schemas.microsoft.com/office/drawing/2014/main" id="{36D59BC3-BBCE-476A-806C-1B43D6A91280}"/>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54" name="Group 17">
              <a:extLst>
                <a:ext uri="{FF2B5EF4-FFF2-40B4-BE49-F238E27FC236}">
                  <a16:creationId xmlns:a16="http://schemas.microsoft.com/office/drawing/2014/main" id="{E569BB21-9EB1-4907-9C32-518F5C5258E0}"/>
                </a:ext>
              </a:extLst>
            </p:cNvPr>
            <p:cNvGrpSpPr>
              <a:grpSpLocks/>
            </p:cNvGrpSpPr>
            <p:nvPr/>
          </p:nvGrpSpPr>
          <p:grpSpPr bwMode="auto">
            <a:xfrm>
              <a:off x="4991100" y="3352800"/>
              <a:ext cx="1828800" cy="381000"/>
              <a:chOff x="1600200" y="2286000"/>
              <a:chExt cx="1828800" cy="381000"/>
            </a:xfrm>
          </p:grpSpPr>
          <p:sp>
            <p:nvSpPr>
              <p:cNvPr id="87" name="Rectangle 86">
                <a:extLst>
                  <a:ext uri="{FF2B5EF4-FFF2-40B4-BE49-F238E27FC236}">
                    <a16:creationId xmlns:a16="http://schemas.microsoft.com/office/drawing/2014/main" id="{6C662480-CBF9-4180-A80A-039ED074F688}"/>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88" name="Rectangle 87">
                <a:extLst>
                  <a:ext uri="{FF2B5EF4-FFF2-40B4-BE49-F238E27FC236}">
                    <a16:creationId xmlns:a16="http://schemas.microsoft.com/office/drawing/2014/main" id="{A5D3E891-54F1-4D09-832D-E52177890197}"/>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89" name="Rectangle 88">
                <a:extLst>
                  <a:ext uri="{FF2B5EF4-FFF2-40B4-BE49-F238E27FC236}">
                    <a16:creationId xmlns:a16="http://schemas.microsoft.com/office/drawing/2014/main" id="{72D53A83-FC15-40B2-8425-F5B1F3CB5833}"/>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90" name="Rectangle 89">
                <a:extLst>
                  <a:ext uri="{FF2B5EF4-FFF2-40B4-BE49-F238E27FC236}">
                    <a16:creationId xmlns:a16="http://schemas.microsoft.com/office/drawing/2014/main" id="{7E2A383E-F50E-4660-872A-375BE84F66E3}"/>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55" name="Group 23">
              <a:extLst>
                <a:ext uri="{FF2B5EF4-FFF2-40B4-BE49-F238E27FC236}">
                  <a16:creationId xmlns:a16="http://schemas.microsoft.com/office/drawing/2014/main" id="{972473F7-139E-4C1B-9749-39279AC645ED}"/>
                </a:ext>
              </a:extLst>
            </p:cNvPr>
            <p:cNvGrpSpPr>
              <a:grpSpLocks/>
            </p:cNvGrpSpPr>
            <p:nvPr/>
          </p:nvGrpSpPr>
          <p:grpSpPr bwMode="auto">
            <a:xfrm>
              <a:off x="1460500" y="4267200"/>
              <a:ext cx="1828800" cy="381000"/>
              <a:chOff x="1600200" y="2286000"/>
              <a:chExt cx="1828800" cy="381000"/>
            </a:xfrm>
          </p:grpSpPr>
          <p:sp>
            <p:nvSpPr>
              <p:cNvPr id="83" name="Rectangle 82">
                <a:extLst>
                  <a:ext uri="{FF2B5EF4-FFF2-40B4-BE49-F238E27FC236}">
                    <a16:creationId xmlns:a16="http://schemas.microsoft.com/office/drawing/2014/main" id="{32898B47-4240-4B65-9BD9-CF6580D96837}"/>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84" name="Rectangle 83">
                <a:extLst>
                  <a:ext uri="{FF2B5EF4-FFF2-40B4-BE49-F238E27FC236}">
                    <a16:creationId xmlns:a16="http://schemas.microsoft.com/office/drawing/2014/main" id="{DF4F0499-1C57-4984-9B65-33980C0F965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85" name="Rectangle 84">
                <a:extLst>
                  <a:ext uri="{FF2B5EF4-FFF2-40B4-BE49-F238E27FC236}">
                    <a16:creationId xmlns:a16="http://schemas.microsoft.com/office/drawing/2014/main" id="{B0FC54A4-6CD5-4207-BC68-89588F048751}"/>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6" name="Rectangle 85">
                <a:extLst>
                  <a:ext uri="{FF2B5EF4-FFF2-40B4-BE49-F238E27FC236}">
                    <a16:creationId xmlns:a16="http://schemas.microsoft.com/office/drawing/2014/main" id="{8A6C0866-FC2D-42D3-895F-E66CF757BB83}"/>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56" name="Group 28">
              <a:extLst>
                <a:ext uri="{FF2B5EF4-FFF2-40B4-BE49-F238E27FC236}">
                  <a16:creationId xmlns:a16="http://schemas.microsoft.com/office/drawing/2014/main" id="{CDB62190-264F-46BB-A3F0-B008B7D0CA2A}"/>
                </a:ext>
              </a:extLst>
            </p:cNvPr>
            <p:cNvGrpSpPr>
              <a:grpSpLocks/>
            </p:cNvGrpSpPr>
            <p:nvPr/>
          </p:nvGrpSpPr>
          <p:grpSpPr bwMode="auto">
            <a:xfrm>
              <a:off x="3930650" y="4267200"/>
              <a:ext cx="1828800" cy="381000"/>
              <a:chOff x="1600200" y="2286000"/>
              <a:chExt cx="1828800" cy="381000"/>
            </a:xfrm>
          </p:grpSpPr>
          <p:sp>
            <p:nvSpPr>
              <p:cNvPr id="79" name="Rectangle 78">
                <a:extLst>
                  <a:ext uri="{FF2B5EF4-FFF2-40B4-BE49-F238E27FC236}">
                    <a16:creationId xmlns:a16="http://schemas.microsoft.com/office/drawing/2014/main" id="{E817CCA1-DEB1-451D-BCC1-729A9E003D37}"/>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80" name="Rectangle 79">
                <a:extLst>
                  <a:ext uri="{FF2B5EF4-FFF2-40B4-BE49-F238E27FC236}">
                    <a16:creationId xmlns:a16="http://schemas.microsoft.com/office/drawing/2014/main" id="{E1F21507-8FB8-447C-BB9A-CEC3A4E9194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81" name="Rectangle 80">
                <a:extLst>
                  <a:ext uri="{FF2B5EF4-FFF2-40B4-BE49-F238E27FC236}">
                    <a16:creationId xmlns:a16="http://schemas.microsoft.com/office/drawing/2014/main" id="{F7BFDEEC-31DF-4A2D-BE06-9F3306E7EA6C}"/>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2" name="Rectangle 81">
                <a:extLst>
                  <a:ext uri="{FF2B5EF4-FFF2-40B4-BE49-F238E27FC236}">
                    <a16:creationId xmlns:a16="http://schemas.microsoft.com/office/drawing/2014/main" id="{3F091278-4D7A-46B0-8AC5-600721271F51}"/>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7" name="Group 33">
              <a:extLst>
                <a:ext uri="{FF2B5EF4-FFF2-40B4-BE49-F238E27FC236}">
                  <a16:creationId xmlns:a16="http://schemas.microsoft.com/office/drawing/2014/main" id="{885214DD-617E-46F0-BED1-A72C1CFBFE6A}"/>
                </a:ext>
              </a:extLst>
            </p:cNvPr>
            <p:cNvGrpSpPr>
              <a:grpSpLocks/>
            </p:cNvGrpSpPr>
            <p:nvPr/>
          </p:nvGrpSpPr>
          <p:grpSpPr bwMode="auto">
            <a:xfrm>
              <a:off x="6705600" y="4229100"/>
              <a:ext cx="1828800" cy="381000"/>
              <a:chOff x="1600200" y="2286000"/>
              <a:chExt cx="1828800" cy="381000"/>
            </a:xfrm>
          </p:grpSpPr>
          <p:sp>
            <p:nvSpPr>
              <p:cNvPr id="75" name="Rectangle 74">
                <a:extLst>
                  <a:ext uri="{FF2B5EF4-FFF2-40B4-BE49-F238E27FC236}">
                    <a16:creationId xmlns:a16="http://schemas.microsoft.com/office/drawing/2014/main" id="{2EA2E4DD-32DD-4633-B876-76C3A9E7B090}"/>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76" name="Rectangle 75">
                <a:extLst>
                  <a:ext uri="{FF2B5EF4-FFF2-40B4-BE49-F238E27FC236}">
                    <a16:creationId xmlns:a16="http://schemas.microsoft.com/office/drawing/2014/main" id="{DFBC4C89-A5AF-4705-BEFA-A39A5432DD83}"/>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77" name="Rectangle 76">
                <a:extLst>
                  <a:ext uri="{FF2B5EF4-FFF2-40B4-BE49-F238E27FC236}">
                    <a16:creationId xmlns:a16="http://schemas.microsoft.com/office/drawing/2014/main" id="{3A7381AA-DFE1-4A60-8F23-3FD0FE90EBEF}"/>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8" name="Rectangle 77">
                <a:extLst>
                  <a:ext uri="{FF2B5EF4-FFF2-40B4-BE49-F238E27FC236}">
                    <a16:creationId xmlns:a16="http://schemas.microsoft.com/office/drawing/2014/main" id="{C0AE4213-A1BC-4918-87D0-02F4B0B9E953}"/>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9" name="Group 33805">
              <a:extLst>
                <a:ext uri="{FF2B5EF4-FFF2-40B4-BE49-F238E27FC236}">
                  <a16:creationId xmlns:a16="http://schemas.microsoft.com/office/drawing/2014/main" id="{67862C30-783A-4E5B-BFA2-05A4D33FAB60}"/>
                </a:ext>
              </a:extLst>
            </p:cNvPr>
            <p:cNvGrpSpPr>
              <a:grpSpLocks/>
            </p:cNvGrpSpPr>
            <p:nvPr/>
          </p:nvGrpSpPr>
          <p:grpSpPr bwMode="auto">
            <a:xfrm>
              <a:off x="5486400" y="2400300"/>
              <a:ext cx="1447800" cy="1828800"/>
              <a:chOff x="5486400" y="2400300"/>
              <a:chExt cx="1447800" cy="1828800"/>
            </a:xfrm>
          </p:grpSpPr>
          <p:sp>
            <p:nvSpPr>
              <p:cNvPr id="72" name="Arc 71">
                <a:extLst>
                  <a:ext uri="{FF2B5EF4-FFF2-40B4-BE49-F238E27FC236}">
                    <a16:creationId xmlns:a16="http://schemas.microsoft.com/office/drawing/2014/main" id="{56A3C6FD-625D-4A25-87EE-A7F894E12A4E}"/>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4" name="Elbow Connector 59">
                <a:extLst>
                  <a:ext uri="{FF2B5EF4-FFF2-40B4-BE49-F238E27FC236}">
                    <a16:creationId xmlns:a16="http://schemas.microsoft.com/office/drawing/2014/main" id="{488586F6-C973-4061-8309-60871373F03A}"/>
                  </a:ext>
                </a:extLst>
              </p:cNvPr>
              <p:cNvCxnSpPr>
                <a:stCxn id="72" idx="0"/>
                <a:endCxn id="75"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2" name="Group 33804">
              <a:extLst>
                <a:ext uri="{FF2B5EF4-FFF2-40B4-BE49-F238E27FC236}">
                  <a16:creationId xmlns:a16="http://schemas.microsoft.com/office/drawing/2014/main" id="{72FC6249-5282-417F-A228-B6B9089526B4}"/>
                </a:ext>
              </a:extLst>
            </p:cNvPr>
            <p:cNvGrpSpPr>
              <a:grpSpLocks/>
            </p:cNvGrpSpPr>
            <p:nvPr/>
          </p:nvGrpSpPr>
          <p:grpSpPr bwMode="auto">
            <a:xfrm>
              <a:off x="5029200" y="2552700"/>
              <a:ext cx="368300" cy="800100"/>
              <a:chOff x="5029200" y="2552700"/>
              <a:chExt cx="368300" cy="800100"/>
            </a:xfrm>
          </p:grpSpPr>
          <p:sp>
            <p:nvSpPr>
              <p:cNvPr id="70" name="Arc 69">
                <a:extLst>
                  <a:ext uri="{FF2B5EF4-FFF2-40B4-BE49-F238E27FC236}">
                    <a16:creationId xmlns:a16="http://schemas.microsoft.com/office/drawing/2014/main" id="{B90A7C70-E85D-4991-9781-0C2A24A52B14}"/>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1" name="Straight Arrow Connector 70">
                <a:extLst>
                  <a:ext uri="{FF2B5EF4-FFF2-40B4-BE49-F238E27FC236}">
                    <a16:creationId xmlns:a16="http://schemas.microsoft.com/office/drawing/2014/main" id="{EC5816A2-A1C4-482B-9E6B-B32B5A3310EF}"/>
                  </a:ext>
                </a:extLst>
              </p:cNvPr>
              <p:cNvCxnSpPr>
                <a:stCxn id="70" idx="0"/>
                <a:endCxn id="87"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3" name="Group 33803">
              <a:extLst>
                <a:ext uri="{FF2B5EF4-FFF2-40B4-BE49-F238E27FC236}">
                  <a16:creationId xmlns:a16="http://schemas.microsoft.com/office/drawing/2014/main" id="{73847468-C2E1-47D8-994D-4F14C0D08736}"/>
                </a:ext>
              </a:extLst>
            </p:cNvPr>
            <p:cNvGrpSpPr>
              <a:grpSpLocks/>
            </p:cNvGrpSpPr>
            <p:nvPr/>
          </p:nvGrpSpPr>
          <p:grpSpPr bwMode="auto">
            <a:xfrm>
              <a:off x="2654301" y="2476500"/>
              <a:ext cx="1460500" cy="876300"/>
              <a:chOff x="2654300" y="2476500"/>
              <a:chExt cx="1917700" cy="876300"/>
            </a:xfrm>
          </p:grpSpPr>
          <p:sp>
            <p:nvSpPr>
              <p:cNvPr id="68" name="Arc 67">
                <a:extLst>
                  <a:ext uri="{FF2B5EF4-FFF2-40B4-BE49-F238E27FC236}">
                    <a16:creationId xmlns:a16="http://schemas.microsoft.com/office/drawing/2014/main" id="{12CBBF72-C490-4307-94D3-C31D85D137D2}"/>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9" name="Elbow Connector 33799">
                <a:extLst>
                  <a:ext uri="{FF2B5EF4-FFF2-40B4-BE49-F238E27FC236}">
                    <a16:creationId xmlns:a16="http://schemas.microsoft.com/office/drawing/2014/main" id="{8053E6BE-6279-4CE4-8901-137995362CDB}"/>
                  </a:ext>
                </a:extLst>
              </p:cNvPr>
              <p:cNvCxnSpPr>
                <a:stCxn id="68" idx="2"/>
                <a:endCxn id="91"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4" name="Group 33802">
              <a:extLst>
                <a:ext uri="{FF2B5EF4-FFF2-40B4-BE49-F238E27FC236}">
                  <a16:creationId xmlns:a16="http://schemas.microsoft.com/office/drawing/2014/main" id="{B53B101E-1B77-4790-BC2B-35F70E7ACC35}"/>
                </a:ext>
              </a:extLst>
            </p:cNvPr>
            <p:cNvGrpSpPr>
              <a:grpSpLocks/>
            </p:cNvGrpSpPr>
            <p:nvPr/>
          </p:nvGrpSpPr>
          <p:grpSpPr bwMode="auto">
            <a:xfrm>
              <a:off x="1689101" y="2476500"/>
              <a:ext cx="1968499" cy="1790700"/>
              <a:chOff x="1689101" y="2476500"/>
              <a:chExt cx="1968499" cy="1790700"/>
            </a:xfrm>
          </p:grpSpPr>
          <p:cxnSp>
            <p:nvCxnSpPr>
              <p:cNvPr id="66" name="Elbow Connector 50">
                <a:extLst>
                  <a:ext uri="{FF2B5EF4-FFF2-40B4-BE49-F238E27FC236}">
                    <a16:creationId xmlns:a16="http://schemas.microsoft.com/office/drawing/2014/main" id="{C4B46653-833F-4E88-A52C-4EC28ABE804D}"/>
                  </a:ext>
                </a:extLst>
              </p:cNvPr>
              <p:cNvCxnSpPr>
                <a:stCxn id="67" idx="2"/>
                <a:endCxn id="83"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Arc 66">
                <a:extLst>
                  <a:ext uri="{FF2B5EF4-FFF2-40B4-BE49-F238E27FC236}">
                    <a16:creationId xmlns:a16="http://schemas.microsoft.com/office/drawing/2014/main" id="{4A4066BD-7C71-4273-9C15-4F0B59279D1C}"/>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65" name="Elbow Connector 33807">
              <a:extLst>
                <a:ext uri="{FF2B5EF4-FFF2-40B4-BE49-F238E27FC236}">
                  <a16:creationId xmlns:a16="http://schemas.microsoft.com/office/drawing/2014/main" id="{ED2EAEED-2EC4-465C-B59C-DFC8B2EC5F99}"/>
                </a:ext>
              </a:extLst>
            </p:cNvPr>
            <p:cNvCxnSpPr>
              <a:endCxn id="79"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36431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2" name="Rectangle 33811"/>
          <p:cNvSpPr/>
          <p:nvPr/>
        </p:nvSpPr>
        <p:spPr>
          <a:xfrm>
            <a:off x="1905000" y="1295400"/>
            <a:ext cx="5421313" cy="990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fontAlgn="base">
              <a:spcBef>
                <a:spcPct val="0"/>
              </a:spcBef>
              <a:spcAft>
                <a:spcPct val="0"/>
              </a:spcAft>
              <a:defRPr/>
            </a:pPr>
            <a:r>
              <a:rPr lang="en-US" dirty="0">
                <a:solidFill>
                  <a:prstClr val="black"/>
                </a:solidFill>
                <a:latin typeface="Arial"/>
              </a:rPr>
              <a:t>The maximum number of data items in a node is 1 less than the order (5 – 1 = 4 max).</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41</a:t>
            </a:fld>
            <a:endParaRPr lang="en-US">
              <a:latin typeface="Arial" charset="0"/>
            </a:endParaRPr>
          </a:p>
        </p:txBody>
      </p:sp>
      <p:sp>
        <p:nvSpPr>
          <p:cNvPr id="6" name="Title 5">
            <a:extLst>
              <a:ext uri="{FF2B5EF4-FFF2-40B4-BE49-F238E27FC236}">
                <a16:creationId xmlns:a16="http://schemas.microsoft.com/office/drawing/2014/main" id="{5B33E37B-F7D8-40BD-9628-4D3A4F642178}"/>
              </a:ext>
            </a:extLst>
          </p:cNvPr>
          <p:cNvSpPr>
            <a:spLocks noGrp="1"/>
          </p:cNvSpPr>
          <p:nvPr>
            <p:ph type="title"/>
          </p:nvPr>
        </p:nvSpPr>
        <p:spPr/>
        <p:txBody>
          <a:bodyPr/>
          <a:lstStyle/>
          <a:p>
            <a:r>
              <a:rPr lang="en-US" dirty="0"/>
              <a:t>B-Tree Properties</a:t>
            </a:r>
          </a:p>
        </p:txBody>
      </p:sp>
      <p:grpSp>
        <p:nvGrpSpPr>
          <p:cNvPr id="50" name="Group 33810">
            <a:extLst>
              <a:ext uri="{FF2B5EF4-FFF2-40B4-BE49-F238E27FC236}">
                <a16:creationId xmlns:a16="http://schemas.microsoft.com/office/drawing/2014/main" id="{16FDF723-1BA6-41E6-9DA1-8B8E9671FB1A}"/>
              </a:ext>
            </a:extLst>
          </p:cNvPr>
          <p:cNvGrpSpPr>
            <a:grpSpLocks/>
          </p:cNvGrpSpPr>
          <p:nvPr/>
        </p:nvGrpSpPr>
        <p:grpSpPr bwMode="auto">
          <a:xfrm>
            <a:off x="2209800" y="3429000"/>
            <a:ext cx="7073900" cy="2362200"/>
            <a:chOff x="1460500" y="2286000"/>
            <a:chExt cx="7073900" cy="2362200"/>
          </a:xfrm>
        </p:grpSpPr>
        <p:grpSp>
          <p:nvGrpSpPr>
            <p:cNvPr id="52" name="Group 3">
              <a:extLst>
                <a:ext uri="{FF2B5EF4-FFF2-40B4-BE49-F238E27FC236}">
                  <a16:creationId xmlns:a16="http://schemas.microsoft.com/office/drawing/2014/main" id="{F4842C32-8799-43BE-9B8D-17C455E6CFFA}"/>
                </a:ext>
              </a:extLst>
            </p:cNvPr>
            <p:cNvGrpSpPr>
              <a:grpSpLocks/>
            </p:cNvGrpSpPr>
            <p:nvPr/>
          </p:nvGrpSpPr>
          <p:grpSpPr bwMode="auto">
            <a:xfrm>
              <a:off x="3657600" y="2286000"/>
              <a:ext cx="1828800" cy="381000"/>
              <a:chOff x="1600200" y="2286000"/>
              <a:chExt cx="1828800" cy="381000"/>
            </a:xfrm>
          </p:grpSpPr>
          <p:sp>
            <p:nvSpPr>
              <p:cNvPr id="95" name="Rectangle 94">
                <a:extLst>
                  <a:ext uri="{FF2B5EF4-FFF2-40B4-BE49-F238E27FC236}">
                    <a16:creationId xmlns:a16="http://schemas.microsoft.com/office/drawing/2014/main" id="{370CDB87-1601-40DE-A3B6-AA81A9F5201F}"/>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6" name="Rectangle 95">
                <a:extLst>
                  <a:ext uri="{FF2B5EF4-FFF2-40B4-BE49-F238E27FC236}">
                    <a16:creationId xmlns:a16="http://schemas.microsoft.com/office/drawing/2014/main" id="{64DA681E-6DFE-41EB-9B82-25B88F31F871}"/>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97" name="Rectangle 96">
                <a:extLst>
                  <a:ext uri="{FF2B5EF4-FFF2-40B4-BE49-F238E27FC236}">
                    <a16:creationId xmlns:a16="http://schemas.microsoft.com/office/drawing/2014/main" id="{B6B1E005-07A8-4981-AA79-66F2105A2F9A}"/>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98" name="Rectangle 97">
                <a:extLst>
                  <a:ext uri="{FF2B5EF4-FFF2-40B4-BE49-F238E27FC236}">
                    <a16:creationId xmlns:a16="http://schemas.microsoft.com/office/drawing/2014/main" id="{8D3AE7B6-6096-4F02-A5AC-F98295E3BD6C}"/>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53" name="Group 12">
              <a:extLst>
                <a:ext uri="{FF2B5EF4-FFF2-40B4-BE49-F238E27FC236}">
                  <a16:creationId xmlns:a16="http://schemas.microsoft.com/office/drawing/2014/main" id="{A41763F8-899B-4FD5-8E48-E9B2E130BF31}"/>
                </a:ext>
              </a:extLst>
            </p:cNvPr>
            <p:cNvGrpSpPr>
              <a:grpSpLocks/>
            </p:cNvGrpSpPr>
            <p:nvPr/>
          </p:nvGrpSpPr>
          <p:grpSpPr bwMode="auto">
            <a:xfrm>
              <a:off x="2425700" y="3352800"/>
              <a:ext cx="1828800" cy="381000"/>
              <a:chOff x="1600200" y="2286000"/>
              <a:chExt cx="1828800" cy="381000"/>
            </a:xfrm>
          </p:grpSpPr>
          <p:sp>
            <p:nvSpPr>
              <p:cNvPr id="91" name="Rectangle 90">
                <a:extLst>
                  <a:ext uri="{FF2B5EF4-FFF2-40B4-BE49-F238E27FC236}">
                    <a16:creationId xmlns:a16="http://schemas.microsoft.com/office/drawing/2014/main" id="{4EDA75FB-2AF6-4C05-9FBC-FE92DFE0D8FD}"/>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92" name="Rectangle 91">
                <a:extLst>
                  <a:ext uri="{FF2B5EF4-FFF2-40B4-BE49-F238E27FC236}">
                    <a16:creationId xmlns:a16="http://schemas.microsoft.com/office/drawing/2014/main" id="{50911B7E-7C2F-4A09-B87B-6FE44A79E40E}"/>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93" name="Rectangle 92">
                <a:extLst>
                  <a:ext uri="{FF2B5EF4-FFF2-40B4-BE49-F238E27FC236}">
                    <a16:creationId xmlns:a16="http://schemas.microsoft.com/office/drawing/2014/main" id="{698CFB0E-404C-44A8-AA17-30703611EC95}"/>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94" name="Rectangle 93">
                <a:extLst>
                  <a:ext uri="{FF2B5EF4-FFF2-40B4-BE49-F238E27FC236}">
                    <a16:creationId xmlns:a16="http://schemas.microsoft.com/office/drawing/2014/main" id="{4FC92742-BE22-432D-ADE6-55A510BB1A62}"/>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54" name="Group 17">
              <a:extLst>
                <a:ext uri="{FF2B5EF4-FFF2-40B4-BE49-F238E27FC236}">
                  <a16:creationId xmlns:a16="http://schemas.microsoft.com/office/drawing/2014/main" id="{C028ECC4-39B7-402E-A86F-8389C31E3C42}"/>
                </a:ext>
              </a:extLst>
            </p:cNvPr>
            <p:cNvGrpSpPr>
              <a:grpSpLocks/>
            </p:cNvGrpSpPr>
            <p:nvPr/>
          </p:nvGrpSpPr>
          <p:grpSpPr bwMode="auto">
            <a:xfrm>
              <a:off x="4991100" y="3352800"/>
              <a:ext cx="1828800" cy="381000"/>
              <a:chOff x="1600200" y="2286000"/>
              <a:chExt cx="1828800" cy="381000"/>
            </a:xfrm>
          </p:grpSpPr>
          <p:sp>
            <p:nvSpPr>
              <p:cNvPr id="87" name="Rectangle 86">
                <a:extLst>
                  <a:ext uri="{FF2B5EF4-FFF2-40B4-BE49-F238E27FC236}">
                    <a16:creationId xmlns:a16="http://schemas.microsoft.com/office/drawing/2014/main" id="{C892C532-4E63-4F0A-B699-196873ADCEF8}"/>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88" name="Rectangle 87">
                <a:extLst>
                  <a:ext uri="{FF2B5EF4-FFF2-40B4-BE49-F238E27FC236}">
                    <a16:creationId xmlns:a16="http://schemas.microsoft.com/office/drawing/2014/main" id="{684FEFFA-AEED-4E29-A7E5-B741EF5FAB31}"/>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89" name="Rectangle 88">
                <a:extLst>
                  <a:ext uri="{FF2B5EF4-FFF2-40B4-BE49-F238E27FC236}">
                    <a16:creationId xmlns:a16="http://schemas.microsoft.com/office/drawing/2014/main" id="{C1FE45D3-5BF4-4ABC-9852-F8C7E0EC696F}"/>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90" name="Rectangle 89">
                <a:extLst>
                  <a:ext uri="{FF2B5EF4-FFF2-40B4-BE49-F238E27FC236}">
                    <a16:creationId xmlns:a16="http://schemas.microsoft.com/office/drawing/2014/main" id="{8F445AEF-1D89-4AB0-8045-84CDD67063B8}"/>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55" name="Group 23">
              <a:extLst>
                <a:ext uri="{FF2B5EF4-FFF2-40B4-BE49-F238E27FC236}">
                  <a16:creationId xmlns:a16="http://schemas.microsoft.com/office/drawing/2014/main" id="{DDBEF87E-FBBC-4864-9CAE-27904BE7A34D}"/>
                </a:ext>
              </a:extLst>
            </p:cNvPr>
            <p:cNvGrpSpPr>
              <a:grpSpLocks/>
            </p:cNvGrpSpPr>
            <p:nvPr/>
          </p:nvGrpSpPr>
          <p:grpSpPr bwMode="auto">
            <a:xfrm>
              <a:off x="1460500" y="4267200"/>
              <a:ext cx="1828800" cy="381000"/>
              <a:chOff x="1600200" y="2286000"/>
              <a:chExt cx="1828800" cy="381000"/>
            </a:xfrm>
          </p:grpSpPr>
          <p:sp>
            <p:nvSpPr>
              <p:cNvPr id="83" name="Rectangle 82">
                <a:extLst>
                  <a:ext uri="{FF2B5EF4-FFF2-40B4-BE49-F238E27FC236}">
                    <a16:creationId xmlns:a16="http://schemas.microsoft.com/office/drawing/2014/main" id="{711E9E01-AE20-4065-8CFD-C7CDCD03943F}"/>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84" name="Rectangle 83">
                <a:extLst>
                  <a:ext uri="{FF2B5EF4-FFF2-40B4-BE49-F238E27FC236}">
                    <a16:creationId xmlns:a16="http://schemas.microsoft.com/office/drawing/2014/main" id="{43480B9D-7ED5-4E9C-AEF7-FA7995CCE26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85" name="Rectangle 84">
                <a:extLst>
                  <a:ext uri="{FF2B5EF4-FFF2-40B4-BE49-F238E27FC236}">
                    <a16:creationId xmlns:a16="http://schemas.microsoft.com/office/drawing/2014/main" id="{053A6F07-6637-4E0B-BDC0-CB87103D6BA0}"/>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6" name="Rectangle 85">
                <a:extLst>
                  <a:ext uri="{FF2B5EF4-FFF2-40B4-BE49-F238E27FC236}">
                    <a16:creationId xmlns:a16="http://schemas.microsoft.com/office/drawing/2014/main" id="{B4AB5044-5422-4BC7-AD49-01E0D9CE3CC4}"/>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56" name="Group 28">
              <a:extLst>
                <a:ext uri="{FF2B5EF4-FFF2-40B4-BE49-F238E27FC236}">
                  <a16:creationId xmlns:a16="http://schemas.microsoft.com/office/drawing/2014/main" id="{1ADB4085-E33D-4211-B7C6-39ABC4254F04}"/>
                </a:ext>
              </a:extLst>
            </p:cNvPr>
            <p:cNvGrpSpPr>
              <a:grpSpLocks/>
            </p:cNvGrpSpPr>
            <p:nvPr/>
          </p:nvGrpSpPr>
          <p:grpSpPr bwMode="auto">
            <a:xfrm>
              <a:off x="3930650" y="4267200"/>
              <a:ext cx="1828800" cy="381000"/>
              <a:chOff x="1600200" y="2286000"/>
              <a:chExt cx="1828800" cy="381000"/>
            </a:xfrm>
          </p:grpSpPr>
          <p:sp>
            <p:nvSpPr>
              <p:cNvPr id="79" name="Rectangle 78">
                <a:extLst>
                  <a:ext uri="{FF2B5EF4-FFF2-40B4-BE49-F238E27FC236}">
                    <a16:creationId xmlns:a16="http://schemas.microsoft.com/office/drawing/2014/main" id="{E2FDAD07-8089-4554-BAD4-06DF6301DBCA}"/>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80" name="Rectangle 79">
                <a:extLst>
                  <a:ext uri="{FF2B5EF4-FFF2-40B4-BE49-F238E27FC236}">
                    <a16:creationId xmlns:a16="http://schemas.microsoft.com/office/drawing/2014/main" id="{47B6BF98-B666-49C7-8184-5490FD35544E}"/>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81" name="Rectangle 80">
                <a:extLst>
                  <a:ext uri="{FF2B5EF4-FFF2-40B4-BE49-F238E27FC236}">
                    <a16:creationId xmlns:a16="http://schemas.microsoft.com/office/drawing/2014/main" id="{3B1717E1-B12E-40B1-B270-D2983246B87A}"/>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2" name="Rectangle 81">
                <a:extLst>
                  <a:ext uri="{FF2B5EF4-FFF2-40B4-BE49-F238E27FC236}">
                    <a16:creationId xmlns:a16="http://schemas.microsoft.com/office/drawing/2014/main" id="{26E9042C-2C9D-43EF-B6A2-A6D6D4813721}"/>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7" name="Group 33">
              <a:extLst>
                <a:ext uri="{FF2B5EF4-FFF2-40B4-BE49-F238E27FC236}">
                  <a16:creationId xmlns:a16="http://schemas.microsoft.com/office/drawing/2014/main" id="{919653F4-EDEE-45D8-A23E-64BF60A856F0}"/>
                </a:ext>
              </a:extLst>
            </p:cNvPr>
            <p:cNvGrpSpPr>
              <a:grpSpLocks/>
            </p:cNvGrpSpPr>
            <p:nvPr/>
          </p:nvGrpSpPr>
          <p:grpSpPr bwMode="auto">
            <a:xfrm>
              <a:off x="6705600" y="4229100"/>
              <a:ext cx="1828800" cy="381000"/>
              <a:chOff x="1600200" y="2286000"/>
              <a:chExt cx="1828800" cy="381000"/>
            </a:xfrm>
          </p:grpSpPr>
          <p:sp>
            <p:nvSpPr>
              <p:cNvPr id="75" name="Rectangle 74">
                <a:extLst>
                  <a:ext uri="{FF2B5EF4-FFF2-40B4-BE49-F238E27FC236}">
                    <a16:creationId xmlns:a16="http://schemas.microsoft.com/office/drawing/2014/main" id="{D5B75959-ABEE-4812-8470-D174C5A9EBCF}"/>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76" name="Rectangle 75">
                <a:extLst>
                  <a:ext uri="{FF2B5EF4-FFF2-40B4-BE49-F238E27FC236}">
                    <a16:creationId xmlns:a16="http://schemas.microsoft.com/office/drawing/2014/main" id="{AC9A65F6-664D-4AA5-AAAA-C868513AEF67}"/>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77" name="Rectangle 76">
                <a:extLst>
                  <a:ext uri="{FF2B5EF4-FFF2-40B4-BE49-F238E27FC236}">
                    <a16:creationId xmlns:a16="http://schemas.microsoft.com/office/drawing/2014/main" id="{431D57A7-2B21-4711-ACEE-974239FD1B96}"/>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8" name="Rectangle 77">
                <a:extLst>
                  <a:ext uri="{FF2B5EF4-FFF2-40B4-BE49-F238E27FC236}">
                    <a16:creationId xmlns:a16="http://schemas.microsoft.com/office/drawing/2014/main" id="{9EF7B972-FD36-40A0-A5C3-6E4C7321FF94}"/>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9" name="Group 33805">
              <a:extLst>
                <a:ext uri="{FF2B5EF4-FFF2-40B4-BE49-F238E27FC236}">
                  <a16:creationId xmlns:a16="http://schemas.microsoft.com/office/drawing/2014/main" id="{943634DD-8783-4432-8235-A852E3025C0F}"/>
                </a:ext>
              </a:extLst>
            </p:cNvPr>
            <p:cNvGrpSpPr>
              <a:grpSpLocks/>
            </p:cNvGrpSpPr>
            <p:nvPr/>
          </p:nvGrpSpPr>
          <p:grpSpPr bwMode="auto">
            <a:xfrm>
              <a:off x="5486400" y="2400300"/>
              <a:ext cx="1447800" cy="1828800"/>
              <a:chOff x="5486400" y="2400300"/>
              <a:chExt cx="1447800" cy="1828800"/>
            </a:xfrm>
          </p:grpSpPr>
          <p:sp>
            <p:nvSpPr>
              <p:cNvPr id="72" name="Arc 71">
                <a:extLst>
                  <a:ext uri="{FF2B5EF4-FFF2-40B4-BE49-F238E27FC236}">
                    <a16:creationId xmlns:a16="http://schemas.microsoft.com/office/drawing/2014/main" id="{B1041B20-9ABC-49C0-B376-374123677D64}"/>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4" name="Elbow Connector 59">
                <a:extLst>
                  <a:ext uri="{FF2B5EF4-FFF2-40B4-BE49-F238E27FC236}">
                    <a16:creationId xmlns:a16="http://schemas.microsoft.com/office/drawing/2014/main" id="{66D064BE-3C3B-4193-A88A-777BE77578A7}"/>
                  </a:ext>
                </a:extLst>
              </p:cNvPr>
              <p:cNvCxnSpPr>
                <a:stCxn id="72" idx="0"/>
                <a:endCxn id="75"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2" name="Group 33804">
              <a:extLst>
                <a:ext uri="{FF2B5EF4-FFF2-40B4-BE49-F238E27FC236}">
                  <a16:creationId xmlns:a16="http://schemas.microsoft.com/office/drawing/2014/main" id="{243D095C-B5D2-43A8-A6BB-79971A62A985}"/>
                </a:ext>
              </a:extLst>
            </p:cNvPr>
            <p:cNvGrpSpPr>
              <a:grpSpLocks/>
            </p:cNvGrpSpPr>
            <p:nvPr/>
          </p:nvGrpSpPr>
          <p:grpSpPr bwMode="auto">
            <a:xfrm>
              <a:off x="5029200" y="2552700"/>
              <a:ext cx="368300" cy="800100"/>
              <a:chOff x="5029200" y="2552700"/>
              <a:chExt cx="368300" cy="800100"/>
            </a:xfrm>
          </p:grpSpPr>
          <p:sp>
            <p:nvSpPr>
              <p:cNvPr id="70" name="Arc 69">
                <a:extLst>
                  <a:ext uri="{FF2B5EF4-FFF2-40B4-BE49-F238E27FC236}">
                    <a16:creationId xmlns:a16="http://schemas.microsoft.com/office/drawing/2014/main" id="{881268B2-A912-40BF-AFD4-00C58B3FB0AE}"/>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1" name="Straight Arrow Connector 70">
                <a:extLst>
                  <a:ext uri="{FF2B5EF4-FFF2-40B4-BE49-F238E27FC236}">
                    <a16:creationId xmlns:a16="http://schemas.microsoft.com/office/drawing/2014/main" id="{C2B90236-F933-40B1-80CD-3E83BF3F3CEB}"/>
                  </a:ext>
                </a:extLst>
              </p:cNvPr>
              <p:cNvCxnSpPr>
                <a:stCxn id="70" idx="0"/>
                <a:endCxn id="87"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3" name="Group 33803">
              <a:extLst>
                <a:ext uri="{FF2B5EF4-FFF2-40B4-BE49-F238E27FC236}">
                  <a16:creationId xmlns:a16="http://schemas.microsoft.com/office/drawing/2014/main" id="{5F49858E-65CD-47C3-90E7-01E66E951A4A}"/>
                </a:ext>
              </a:extLst>
            </p:cNvPr>
            <p:cNvGrpSpPr>
              <a:grpSpLocks/>
            </p:cNvGrpSpPr>
            <p:nvPr/>
          </p:nvGrpSpPr>
          <p:grpSpPr bwMode="auto">
            <a:xfrm>
              <a:off x="2654301" y="2476500"/>
              <a:ext cx="1460500" cy="876300"/>
              <a:chOff x="2654300" y="2476500"/>
              <a:chExt cx="1917700" cy="876300"/>
            </a:xfrm>
          </p:grpSpPr>
          <p:sp>
            <p:nvSpPr>
              <p:cNvPr id="68" name="Arc 67">
                <a:extLst>
                  <a:ext uri="{FF2B5EF4-FFF2-40B4-BE49-F238E27FC236}">
                    <a16:creationId xmlns:a16="http://schemas.microsoft.com/office/drawing/2014/main" id="{F62A835A-001A-4DBD-B962-7C282DF2D239}"/>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9" name="Elbow Connector 33799">
                <a:extLst>
                  <a:ext uri="{FF2B5EF4-FFF2-40B4-BE49-F238E27FC236}">
                    <a16:creationId xmlns:a16="http://schemas.microsoft.com/office/drawing/2014/main" id="{5CED37A5-95E7-458B-8C6F-7F4F26F7635F}"/>
                  </a:ext>
                </a:extLst>
              </p:cNvPr>
              <p:cNvCxnSpPr>
                <a:stCxn id="68" idx="2"/>
                <a:endCxn id="91"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4" name="Group 33802">
              <a:extLst>
                <a:ext uri="{FF2B5EF4-FFF2-40B4-BE49-F238E27FC236}">
                  <a16:creationId xmlns:a16="http://schemas.microsoft.com/office/drawing/2014/main" id="{E1FAB47E-BDCB-480A-9C10-707A34543558}"/>
                </a:ext>
              </a:extLst>
            </p:cNvPr>
            <p:cNvGrpSpPr>
              <a:grpSpLocks/>
            </p:cNvGrpSpPr>
            <p:nvPr/>
          </p:nvGrpSpPr>
          <p:grpSpPr bwMode="auto">
            <a:xfrm>
              <a:off x="1689101" y="2476500"/>
              <a:ext cx="1968499" cy="1790700"/>
              <a:chOff x="1689101" y="2476500"/>
              <a:chExt cx="1968499" cy="1790700"/>
            </a:xfrm>
          </p:grpSpPr>
          <p:cxnSp>
            <p:nvCxnSpPr>
              <p:cNvPr id="66" name="Elbow Connector 50">
                <a:extLst>
                  <a:ext uri="{FF2B5EF4-FFF2-40B4-BE49-F238E27FC236}">
                    <a16:creationId xmlns:a16="http://schemas.microsoft.com/office/drawing/2014/main" id="{116B6F65-6D32-48E8-8CD4-C8C70E1F536E}"/>
                  </a:ext>
                </a:extLst>
              </p:cNvPr>
              <p:cNvCxnSpPr>
                <a:stCxn id="67" idx="2"/>
                <a:endCxn id="83"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Arc 66">
                <a:extLst>
                  <a:ext uri="{FF2B5EF4-FFF2-40B4-BE49-F238E27FC236}">
                    <a16:creationId xmlns:a16="http://schemas.microsoft.com/office/drawing/2014/main" id="{8FA7F285-C8ED-4DCC-B962-5933361713D0}"/>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65" name="Elbow Connector 33807">
              <a:extLst>
                <a:ext uri="{FF2B5EF4-FFF2-40B4-BE49-F238E27FC236}">
                  <a16:creationId xmlns:a16="http://schemas.microsoft.com/office/drawing/2014/main" id="{7BBD9CE8-48E5-4D8B-A286-FB60B6A1DFFE}"/>
                </a:ext>
              </a:extLst>
            </p:cNvPr>
            <p:cNvCxnSpPr>
              <a:endCxn id="79"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92298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2" name="Rectangle 33811"/>
          <p:cNvSpPr/>
          <p:nvPr/>
        </p:nvSpPr>
        <p:spPr>
          <a:xfrm>
            <a:off x="1905000" y="1295400"/>
            <a:ext cx="5708650" cy="1066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fontAlgn="base">
              <a:spcBef>
                <a:spcPct val="0"/>
              </a:spcBef>
              <a:spcAft>
                <a:spcPct val="0"/>
              </a:spcAft>
              <a:defRPr/>
            </a:pPr>
            <a:r>
              <a:rPr lang="en-US" dirty="0">
                <a:solidFill>
                  <a:prstClr val="black"/>
                </a:solidFill>
                <a:latin typeface="Arial"/>
              </a:rPr>
              <a:t>Other than the root, each node has between </a:t>
            </a:r>
            <a:r>
              <a:rPr lang="en-US" sz="1600" i="1" dirty="0">
                <a:solidFill>
                  <a:prstClr val="black"/>
                </a:solidFill>
                <a:latin typeface="Arial"/>
              </a:rPr>
              <a:t>order </a:t>
            </a:r>
            <a:r>
              <a:rPr lang="en-US" sz="1600" dirty="0">
                <a:solidFill>
                  <a:prstClr val="black"/>
                </a:solidFill>
                <a:latin typeface="Courier New" pitchFamily="49" charset="0"/>
                <a:cs typeface="Courier New" pitchFamily="49" charset="0"/>
              </a:rPr>
              <a:t>/2</a:t>
            </a:r>
            <a:r>
              <a:rPr lang="en-US" dirty="0">
                <a:solidFill>
                  <a:prstClr val="black"/>
                </a:solidFill>
                <a:latin typeface="Arial"/>
              </a:rPr>
              <a:t> and </a:t>
            </a:r>
            <a:r>
              <a:rPr lang="en-US" sz="1600" i="1" dirty="0">
                <a:solidFill>
                  <a:prstClr val="black"/>
                </a:solidFill>
                <a:latin typeface="Arial"/>
              </a:rPr>
              <a:t>order</a:t>
            </a:r>
            <a:r>
              <a:rPr lang="en-US" sz="1600" dirty="0">
                <a:solidFill>
                  <a:prstClr val="black"/>
                </a:solidFill>
                <a:latin typeface="Courier New" pitchFamily="49" charset="0"/>
                <a:cs typeface="Courier New" pitchFamily="49" charset="0"/>
              </a:rPr>
              <a:t> - 1</a:t>
            </a:r>
            <a:r>
              <a:rPr lang="en-US" dirty="0">
                <a:solidFill>
                  <a:prstClr val="black"/>
                </a:solidFill>
                <a:latin typeface="Arial"/>
              </a:rPr>
              <a:t> data items</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42</a:t>
            </a:fld>
            <a:endParaRPr lang="en-US">
              <a:latin typeface="Arial" charset="0"/>
            </a:endParaRPr>
          </a:p>
        </p:txBody>
      </p:sp>
      <p:sp>
        <p:nvSpPr>
          <p:cNvPr id="6" name="Title 5">
            <a:extLst>
              <a:ext uri="{FF2B5EF4-FFF2-40B4-BE49-F238E27FC236}">
                <a16:creationId xmlns:a16="http://schemas.microsoft.com/office/drawing/2014/main" id="{A0C842C1-B950-4380-B478-9298E23BA3BC}"/>
              </a:ext>
            </a:extLst>
          </p:cNvPr>
          <p:cNvSpPr>
            <a:spLocks noGrp="1"/>
          </p:cNvSpPr>
          <p:nvPr>
            <p:ph type="title"/>
          </p:nvPr>
        </p:nvSpPr>
        <p:spPr/>
        <p:txBody>
          <a:bodyPr/>
          <a:lstStyle/>
          <a:p>
            <a:r>
              <a:rPr lang="en-US" dirty="0"/>
              <a:t>B-Tree Properties</a:t>
            </a:r>
          </a:p>
        </p:txBody>
      </p:sp>
      <p:grpSp>
        <p:nvGrpSpPr>
          <p:cNvPr id="50" name="Group 33810">
            <a:extLst>
              <a:ext uri="{FF2B5EF4-FFF2-40B4-BE49-F238E27FC236}">
                <a16:creationId xmlns:a16="http://schemas.microsoft.com/office/drawing/2014/main" id="{1262ABD7-62FF-4B20-BD3B-F15B7DA69289}"/>
              </a:ext>
            </a:extLst>
          </p:cNvPr>
          <p:cNvGrpSpPr>
            <a:grpSpLocks/>
          </p:cNvGrpSpPr>
          <p:nvPr/>
        </p:nvGrpSpPr>
        <p:grpSpPr bwMode="auto">
          <a:xfrm>
            <a:off x="2209800" y="3429000"/>
            <a:ext cx="7073900" cy="2362200"/>
            <a:chOff x="1460500" y="2286000"/>
            <a:chExt cx="7073900" cy="2362200"/>
          </a:xfrm>
        </p:grpSpPr>
        <p:grpSp>
          <p:nvGrpSpPr>
            <p:cNvPr id="52" name="Group 3">
              <a:extLst>
                <a:ext uri="{FF2B5EF4-FFF2-40B4-BE49-F238E27FC236}">
                  <a16:creationId xmlns:a16="http://schemas.microsoft.com/office/drawing/2014/main" id="{2C24DD07-2223-4627-9194-A9ABE4FAF9AE}"/>
                </a:ext>
              </a:extLst>
            </p:cNvPr>
            <p:cNvGrpSpPr>
              <a:grpSpLocks/>
            </p:cNvGrpSpPr>
            <p:nvPr/>
          </p:nvGrpSpPr>
          <p:grpSpPr bwMode="auto">
            <a:xfrm>
              <a:off x="3657600" y="2286000"/>
              <a:ext cx="1828800" cy="381000"/>
              <a:chOff x="1600200" y="2286000"/>
              <a:chExt cx="1828800" cy="381000"/>
            </a:xfrm>
          </p:grpSpPr>
          <p:sp>
            <p:nvSpPr>
              <p:cNvPr id="95" name="Rectangle 94">
                <a:extLst>
                  <a:ext uri="{FF2B5EF4-FFF2-40B4-BE49-F238E27FC236}">
                    <a16:creationId xmlns:a16="http://schemas.microsoft.com/office/drawing/2014/main" id="{3D49E896-1D5C-4586-942A-4F7FB0BE0DF5}"/>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6" name="Rectangle 95">
                <a:extLst>
                  <a:ext uri="{FF2B5EF4-FFF2-40B4-BE49-F238E27FC236}">
                    <a16:creationId xmlns:a16="http://schemas.microsoft.com/office/drawing/2014/main" id="{45DC9F25-7CAE-47E8-9AA5-3B1F286EE80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97" name="Rectangle 96">
                <a:extLst>
                  <a:ext uri="{FF2B5EF4-FFF2-40B4-BE49-F238E27FC236}">
                    <a16:creationId xmlns:a16="http://schemas.microsoft.com/office/drawing/2014/main" id="{F9774503-9105-4F2E-BC32-2FD4BF641869}"/>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98" name="Rectangle 97">
                <a:extLst>
                  <a:ext uri="{FF2B5EF4-FFF2-40B4-BE49-F238E27FC236}">
                    <a16:creationId xmlns:a16="http://schemas.microsoft.com/office/drawing/2014/main" id="{EE9EF09D-1ED6-4261-9EF3-7B32DAA8367C}"/>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53" name="Group 12">
              <a:extLst>
                <a:ext uri="{FF2B5EF4-FFF2-40B4-BE49-F238E27FC236}">
                  <a16:creationId xmlns:a16="http://schemas.microsoft.com/office/drawing/2014/main" id="{E7CD3C5A-1C11-4A47-BC0E-65390A84A3A1}"/>
                </a:ext>
              </a:extLst>
            </p:cNvPr>
            <p:cNvGrpSpPr>
              <a:grpSpLocks/>
            </p:cNvGrpSpPr>
            <p:nvPr/>
          </p:nvGrpSpPr>
          <p:grpSpPr bwMode="auto">
            <a:xfrm>
              <a:off x="2425700" y="3352800"/>
              <a:ext cx="1828800" cy="381000"/>
              <a:chOff x="1600200" y="2286000"/>
              <a:chExt cx="1828800" cy="381000"/>
            </a:xfrm>
          </p:grpSpPr>
          <p:sp>
            <p:nvSpPr>
              <p:cNvPr id="91" name="Rectangle 90">
                <a:extLst>
                  <a:ext uri="{FF2B5EF4-FFF2-40B4-BE49-F238E27FC236}">
                    <a16:creationId xmlns:a16="http://schemas.microsoft.com/office/drawing/2014/main" id="{FE1F46A6-A7E3-42AB-BB79-D453C452B6B7}"/>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92" name="Rectangle 91">
                <a:extLst>
                  <a:ext uri="{FF2B5EF4-FFF2-40B4-BE49-F238E27FC236}">
                    <a16:creationId xmlns:a16="http://schemas.microsoft.com/office/drawing/2014/main" id="{17CBF07E-3246-4FE6-885B-F607ED6A3400}"/>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93" name="Rectangle 92">
                <a:extLst>
                  <a:ext uri="{FF2B5EF4-FFF2-40B4-BE49-F238E27FC236}">
                    <a16:creationId xmlns:a16="http://schemas.microsoft.com/office/drawing/2014/main" id="{8E44ACC7-E5D2-4BBE-B6C3-F0C93898514E}"/>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94" name="Rectangle 93">
                <a:extLst>
                  <a:ext uri="{FF2B5EF4-FFF2-40B4-BE49-F238E27FC236}">
                    <a16:creationId xmlns:a16="http://schemas.microsoft.com/office/drawing/2014/main" id="{79EC24EF-E887-4CE4-B702-CA807A304B26}"/>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54" name="Group 17">
              <a:extLst>
                <a:ext uri="{FF2B5EF4-FFF2-40B4-BE49-F238E27FC236}">
                  <a16:creationId xmlns:a16="http://schemas.microsoft.com/office/drawing/2014/main" id="{A8D0274A-57C2-43FA-87CD-13038276721B}"/>
                </a:ext>
              </a:extLst>
            </p:cNvPr>
            <p:cNvGrpSpPr>
              <a:grpSpLocks/>
            </p:cNvGrpSpPr>
            <p:nvPr/>
          </p:nvGrpSpPr>
          <p:grpSpPr bwMode="auto">
            <a:xfrm>
              <a:off x="4991100" y="3352800"/>
              <a:ext cx="1828800" cy="381000"/>
              <a:chOff x="1600200" y="2286000"/>
              <a:chExt cx="1828800" cy="381000"/>
            </a:xfrm>
          </p:grpSpPr>
          <p:sp>
            <p:nvSpPr>
              <p:cNvPr id="87" name="Rectangle 86">
                <a:extLst>
                  <a:ext uri="{FF2B5EF4-FFF2-40B4-BE49-F238E27FC236}">
                    <a16:creationId xmlns:a16="http://schemas.microsoft.com/office/drawing/2014/main" id="{5FC7F947-DDE9-42C1-98A8-521333A94024}"/>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88" name="Rectangle 87">
                <a:extLst>
                  <a:ext uri="{FF2B5EF4-FFF2-40B4-BE49-F238E27FC236}">
                    <a16:creationId xmlns:a16="http://schemas.microsoft.com/office/drawing/2014/main" id="{73673BBD-C3FB-45DD-A03A-938AA21FDC88}"/>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89" name="Rectangle 88">
                <a:extLst>
                  <a:ext uri="{FF2B5EF4-FFF2-40B4-BE49-F238E27FC236}">
                    <a16:creationId xmlns:a16="http://schemas.microsoft.com/office/drawing/2014/main" id="{32EDFAB9-5665-4ECC-BD71-01F1DD11F814}"/>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90" name="Rectangle 89">
                <a:extLst>
                  <a:ext uri="{FF2B5EF4-FFF2-40B4-BE49-F238E27FC236}">
                    <a16:creationId xmlns:a16="http://schemas.microsoft.com/office/drawing/2014/main" id="{09F2F9EF-7C79-4814-8F51-CEBF403855DF}"/>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55" name="Group 23">
              <a:extLst>
                <a:ext uri="{FF2B5EF4-FFF2-40B4-BE49-F238E27FC236}">
                  <a16:creationId xmlns:a16="http://schemas.microsoft.com/office/drawing/2014/main" id="{823206F8-200F-43EE-AD9F-C6A629EB4658}"/>
                </a:ext>
              </a:extLst>
            </p:cNvPr>
            <p:cNvGrpSpPr>
              <a:grpSpLocks/>
            </p:cNvGrpSpPr>
            <p:nvPr/>
          </p:nvGrpSpPr>
          <p:grpSpPr bwMode="auto">
            <a:xfrm>
              <a:off x="1460500" y="4267200"/>
              <a:ext cx="1828800" cy="381000"/>
              <a:chOff x="1600200" y="2286000"/>
              <a:chExt cx="1828800" cy="381000"/>
            </a:xfrm>
          </p:grpSpPr>
          <p:sp>
            <p:nvSpPr>
              <p:cNvPr id="83" name="Rectangle 82">
                <a:extLst>
                  <a:ext uri="{FF2B5EF4-FFF2-40B4-BE49-F238E27FC236}">
                    <a16:creationId xmlns:a16="http://schemas.microsoft.com/office/drawing/2014/main" id="{7E43733A-1DE1-44B2-AA21-7A5379831D36}"/>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84" name="Rectangle 83">
                <a:extLst>
                  <a:ext uri="{FF2B5EF4-FFF2-40B4-BE49-F238E27FC236}">
                    <a16:creationId xmlns:a16="http://schemas.microsoft.com/office/drawing/2014/main" id="{510CA9E0-91BC-4EA1-8BE5-64D21DF1E9B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85" name="Rectangle 84">
                <a:extLst>
                  <a:ext uri="{FF2B5EF4-FFF2-40B4-BE49-F238E27FC236}">
                    <a16:creationId xmlns:a16="http://schemas.microsoft.com/office/drawing/2014/main" id="{DDFE4C46-8470-43FC-BD7C-F4DF198A0BA5}"/>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6" name="Rectangle 85">
                <a:extLst>
                  <a:ext uri="{FF2B5EF4-FFF2-40B4-BE49-F238E27FC236}">
                    <a16:creationId xmlns:a16="http://schemas.microsoft.com/office/drawing/2014/main" id="{5317518E-2340-4AA6-ACFB-0D5D53D704AA}"/>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56" name="Group 28">
              <a:extLst>
                <a:ext uri="{FF2B5EF4-FFF2-40B4-BE49-F238E27FC236}">
                  <a16:creationId xmlns:a16="http://schemas.microsoft.com/office/drawing/2014/main" id="{14A1F49E-F311-4FE7-B30B-D497B22BD2EA}"/>
                </a:ext>
              </a:extLst>
            </p:cNvPr>
            <p:cNvGrpSpPr>
              <a:grpSpLocks/>
            </p:cNvGrpSpPr>
            <p:nvPr/>
          </p:nvGrpSpPr>
          <p:grpSpPr bwMode="auto">
            <a:xfrm>
              <a:off x="3930650" y="4267200"/>
              <a:ext cx="1828800" cy="381000"/>
              <a:chOff x="1600200" y="2286000"/>
              <a:chExt cx="1828800" cy="381000"/>
            </a:xfrm>
          </p:grpSpPr>
          <p:sp>
            <p:nvSpPr>
              <p:cNvPr id="79" name="Rectangle 78">
                <a:extLst>
                  <a:ext uri="{FF2B5EF4-FFF2-40B4-BE49-F238E27FC236}">
                    <a16:creationId xmlns:a16="http://schemas.microsoft.com/office/drawing/2014/main" id="{81FCCBA0-5278-4492-84F1-FB9340B248A1}"/>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80" name="Rectangle 79">
                <a:extLst>
                  <a:ext uri="{FF2B5EF4-FFF2-40B4-BE49-F238E27FC236}">
                    <a16:creationId xmlns:a16="http://schemas.microsoft.com/office/drawing/2014/main" id="{D1C42E04-3909-4B36-98D1-929A4163742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81" name="Rectangle 80">
                <a:extLst>
                  <a:ext uri="{FF2B5EF4-FFF2-40B4-BE49-F238E27FC236}">
                    <a16:creationId xmlns:a16="http://schemas.microsoft.com/office/drawing/2014/main" id="{2E27FD5A-9A8E-409D-9F83-EAA296CEF849}"/>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2" name="Rectangle 81">
                <a:extLst>
                  <a:ext uri="{FF2B5EF4-FFF2-40B4-BE49-F238E27FC236}">
                    <a16:creationId xmlns:a16="http://schemas.microsoft.com/office/drawing/2014/main" id="{23A49427-90B8-4F17-857A-096ABE178452}"/>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7" name="Group 33">
              <a:extLst>
                <a:ext uri="{FF2B5EF4-FFF2-40B4-BE49-F238E27FC236}">
                  <a16:creationId xmlns:a16="http://schemas.microsoft.com/office/drawing/2014/main" id="{80357D59-8DC6-49BF-A3AB-5A40E0F3818A}"/>
                </a:ext>
              </a:extLst>
            </p:cNvPr>
            <p:cNvGrpSpPr>
              <a:grpSpLocks/>
            </p:cNvGrpSpPr>
            <p:nvPr/>
          </p:nvGrpSpPr>
          <p:grpSpPr bwMode="auto">
            <a:xfrm>
              <a:off x="6705600" y="4229100"/>
              <a:ext cx="1828800" cy="381000"/>
              <a:chOff x="1600200" y="2286000"/>
              <a:chExt cx="1828800" cy="381000"/>
            </a:xfrm>
          </p:grpSpPr>
          <p:sp>
            <p:nvSpPr>
              <p:cNvPr id="75" name="Rectangle 74">
                <a:extLst>
                  <a:ext uri="{FF2B5EF4-FFF2-40B4-BE49-F238E27FC236}">
                    <a16:creationId xmlns:a16="http://schemas.microsoft.com/office/drawing/2014/main" id="{61D6FCC2-C071-4489-B83E-BF05AF6BD1CE}"/>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76" name="Rectangle 75">
                <a:extLst>
                  <a:ext uri="{FF2B5EF4-FFF2-40B4-BE49-F238E27FC236}">
                    <a16:creationId xmlns:a16="http://schemas.microsoft.com/office/drawing/2014/main" id="{66FDD4AD-E79C-46F3-B4A1-4B16C46D9A6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77" name="Rectangle 76">
                <a:extLst>
                  <a:ext uri="{FF2B5EF4-FFF2-40B4-BE49-F238E27FC236}">
                    <a16:creationId xmlns:a16="http://schemas.microsoft.com/office/drawing/2014/main" id="{66B10EC0-DA1D-47EF-BC02-C23B5D3318C3}"/>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8" name="Rectangle 77">
                <a:extLst>
                  <a:ext uri="{FF2B5EF4-FFF2-40B4-BE49-F238E27FC236}">
                    <a16:creationId xmlns:a16="http://schemas.microsoft.com/office/drawing/2014/main" id="{E246B495-D732-497E-9608-76BB7C461392}"/>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9" name="Group 33805">
              <a:extLst>
                <a:ext uri="{FF2B5EF4-FFF2-40B4-BE49-F238E27FC236}">
                  <a16:creationId xmlns:a16="http://schemas.microsoft.com/office/drawing/2014/main" id="{F243C572-38C1-4F98-91D0-90B49A262923}"/>
                </a:ext>
              </a:extLst>
            </p:cNvPr>
            <p:cNvGrpSpPr>
              <a:grpSpLocks/>
            </p:cNvGrpSpPr>
            <p:nvPr/>
          </p:nvGrpSpPr>
          <p:grpSpPr bwMode="auto">
            <a:xfrm>
              <a:off x="5486400" y="2400300"/>
              <a:ext cx="1447800" cy="1828800"/>
              <a:chOff x="5486400" y="2400300"/>
              <a:chExt cx="1447800" cy="1828800"/>
            </a:xfrm>
          </p:grpSpPr>
          <p:sp>
            <p:nvSpPr>
              <p:cNvPr id="72" name="Arc 71">
                <a:extLst>
                  <a:ext uri="{FF2B5EF4-FFF2-40B4-BE49-F238E27FC236}">
                    <a16:creationId xmlns:a16="http://schemas.microsoft.com/office/drawing/2014/main" id="{16EDCF18-1613-4367-9024-A14EECDDF061}"/>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4" name="Elbow Connector 59">
                <a:extLst>
                  <a:ext uri="{FF2B5EF4-FFF2-40B4-BE49-F238E27FC236}">
                    <a16:creationId xmlns:a16="http://schemas.microsoft.com/office/drawing/2014/main" id="{B682DA3F-5B3A-499E-96B0-98B7E2F48F3F}"/>
                  </a:ext>
                </a:extLst>
              </p:cNvPr>
              <p:cNvCxnSpPr>
                <a:stCxn id="72" idx="0"/>
                <a:endCxn id="75"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2" name="Group 33804">
              <a:extLst>
                <a:ext uri="{FF2B5EF4-FFF2-40B4-BE49-F238E27FC236}">
                  <a16:creationId xmlns:a16="http://schemas.microsoft.com/office/drawing/2014/main" id="{7B00E3EB-F998-49F9-8149-9BCD4F265E21}"/>
                </a:ext>
              </a:extLst>
            </p:cNvPr>
            <p:cNvGrpSpPr>
              <a:grpSpLocks/>
            </p:cNvGrpSpPr>
            <p:nvPr/>
          </p:nvGrpSpPr>
          <p:grpSpPr bwMode="auto">
            <a:xfrm>
              <a:off x="5029200" y="2552700"/>
              <a:ext cx="368300" cy="800100"/>
              <a:chOff x="5029200" y="2552700"/>
              <a:chExt cx="368300" cy="800100"/>
            </a:xfrm>
          </p:grpSpPr>
          <p:sp>
            <p:nvSpPr>
              <p:cNvPr id="70" name="Arc 69">
                <a:extLst>
                  <a:ext uri="{FF2B5EF4-FFF2-40B4-BE49-F238E27FC236}">
                    <a16:creationId xmlns:a16="http://schemas.microsoft.com/office/drawing/2014/main" id="{90E0FD99-5D15-4542-BD8A-9B75AD0E3C40}"/>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1" name="Straight Arrow Connector 70">
                <a:extLst>
                  <a:ext uri="{FF2B5EF4-FFF2-40B4-BE49-F238E27FC236}">
                    <a16:creationId xmlns:a16="http://schemas.microsoft.com/office/drawing/2014/main" id="{35634829-EFA6-485B-AD26-8577CEE290CD}"/>
                  </a:ext>
                </a:extLst>
              </p:cNvPr>
              <p:cNvCxnSpPr>
                <a:stCxn id="70" idx="0"/>
                <a:endCxn id="87"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3" name="Group 33803">
              <a:extLst>
                <a:ext uri="{FF2B5EF4-FFF2-40B4-BE49-F238E27FC236}">
                  <a16:creationId xmlns:a16="http://schemas.microsoft.com/office/drawing/2014/main" id="{142F0A76-0A70-42F9-AB0A-BA327F23D1C1}"/>
                </a:ext>
              </a:extLst>
            </p:cNvPr>
            <p:cNvGrpSpPr>
              <a:grpSpLocks/>
            </p:cNvGrpSpPr>
            <p:nvPr/>
          </p:nvGrpSpPr>
          <p:grpSpPr bwMode="auto">
            <a:xfrm>
              <a:off x="2654301" y="2476500"/>
              <a:ext cx="1460500" cy="876300"/>
              <a:chOff x="2654300" y="2476500"/>
              <a:chExt cx="1917700" cy="876300"/>
            </a:xfrm>
          </p:grpSpPr>
          <p:sp>
            <p:nvSpPr>
              <p:cNvPr id="68" name="Arc 67">
                <a:extLst>
                  <a:ext uri="{FF2B5EF4-FFF2-40B4-BE49-F238E27FC236}">
                    <a16:creationId xmlns:a16="http://schemas.microsoft.com/office/drawing/2014/main" id="{F6AED162-837C-470B-864C-3C54200B3586}"/>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9" name="Elbow Connector 33799">
                <a:extLst>
                  <a:ext uri="{FF2B5EF4-FFF2-40B4-BE49-F238E27FC236}">
                    <a16:creationId xmlns:a16="http://schemas.microsoft.com/office/drawing/2014/main" id="{C79BFBDF-EB2E-42E0-A807-1790535E58AA}"/>
                  </a:ext>
                </a:extLst>
              </p:cNvPr>
              <p:cNvCxnSpPr>
                <a:stCxn id="68" idx="2"/>
                <a:endCxn id="91"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4" name="Group 33802">
              <a:extLst>
                <a:ext uri="{FF2B5EF4-FFF2-40B4-BE49-F238E27FC236}">
                  <a16:creationId xmlns:a16="http://schemas.microsoft.com/office/drawing/2014/main" id="{4979B126-3E27-474D-9D79-CADBA13B3680}"/>
                </a:ext>
              </a:extLst>
            </p:cNvPr>
            <p:cNvGrpSpPr>
              <a:grpSpLocks/>
            </p:cNvGrpSpPr>
            <p:nvPr/>
          </p:nvGrpSpPr>
          <p:grpSpPr bwMode="auto">
            <a:xfrm>
              <a:off x="1689101" y="2476500"/>
              <a:ext cx="1968499" cy="1790700"/>
              <a:chOff x="1689101" y="2476500"/>
              <a:chExt cx="1968499" cy="1790700"/>
            </a:xfrm>
          </p:grpSpPr>
          <p:cxnSp>
            <p:nvCxnSpPr>
              <p:cNvPr id="66" name="Elbow Connector 50">
                <a:extLst>
                  <a:ext uri="{FF2B5EF4-FFF2-40B4-BE49-F238E27FC236}">
                    <a16:creationId xmlns:a16="http://schemas.microsoft.com/office/drawing/2014/main" id="{D58189FE-7BC8-4ABB-8772-4F7BC7BFFB7F}"/>
                  </a:ext>
                </a:extLst>
              </p:cNvPr>
              <p:cNvCxnSpPr>
                <a:stCxn id="67" idx="2"/>
                <a:endCxn id="83"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Arc 66">
                <a:extLst>
                  <a:ext uri="{FF2B5EF4-FFF2-40B4-BE49-F238E27FC236}">
                    <a16:creationId xmlns:a16="http://schemas.microsoft.com/office/drawing/2014/main" id="{3D50C4BF-24AB-47B6-96CD-7F89B30A34AA}"/>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65" name="Elbow Connector 33807">
              <a:extLst>
                <a:ext uri="{FF2B5EF4-FFF2-40B4-BE49-F238E27FC236}">
                  <a16:creationId xmlns:a16="http://schemas.microsoft.com/office/drawing/2014/main" id="{5FBE4C24-3F3E-416A-8780-B5255D73E6CF}"/>
                </a:ext>
              </a:extLst>
            </p:cNvPr>
            <p:cNvCxnSpPr>
              <a:endCxn id="79"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99099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2" name="Rectangle 33811"/>
          <p:cNvSpPr/>
          <p:nvPr/>
        </p:nvSpPr>
        <p:spPr>
          <a:xfrm>
            <a:off x="1905000" y="1295400"/>
            <a:ext cx="5638800" cy="1066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fontAlgn="base">
              <a:spcBef>
                <a:spcPct val="0"/>
              </a:spcBef>
              <a:spcAft>
                <a:spcPct val="0"/>
              </a:spcAft>
              <a:defRPr/>
            </a:pPr>
            <a:r>
              <a:rPr lang="en-US" dirty="0">
                <a:solidFill>
                  <a:prstClr val="black"/>
                </a:solidFill>
                <a:latin typeface="Arial"/>
              </a:rPr>
              <a:t>The data items in each node are in increasing order</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43</a:t>
            </a:fld>
            <a:endParaRPr lang="en-US">
              <a:latin typeface="Arial" charset="0"/>
            </a:endParaRPr>
          </a:p>
        </p:txBody>
      </p:sp>
      <p:sp>
        <p:nvSpPr>
          <p:cNvPr id="6" name="Title 5">
            <a:extLst>
              <a:ext uri="{FF2B5EF4-FFF2-40B4-BE49-F238E27FC236}">
                <a16:creationId xmlns:a16="http://schemas.microsoft.com/office/drawing/2014/main" id="{FEDC066C-114D-4418-A4DD-9C7D4640F11F}"/>
              </a:ext>
            </a:extLst>
          </p:cNvPr>
          <p:cNvSpPr>
            <a:spLocks noGrp="1"/>
          </p:cNvSpPr>
          <p:nvPr>
            <p:ph type="title"/>
          </p:nvPr>
        </p:nvSpPr>
        <p:spPr/>
        <p:txBody>
          <a:bodyPr/>
          <a:lstStyle/>
          <a:p>
            <a:r>
              <a:rPr lang="en-US" dirty="0"/>
              <a:t>B-Tree Properties</a:t>
            </a:r>
          </a:p>
        </p:txBody>
      </p:sp>
      <p:grpSp>
        <p:nvGrpSpPr>
          <p:cNvPr id="50" name="Group 33810">
            <a:extLst>
              <a:ext uri="{FF2B5EF4-FFF2-40B4-BE49-F238E27FC236}">
                <a16:creationId xmlns:a16="http://schemas.microsoft.com/office/drawing/2014/main" id="{D5D1F11E-E052-46AF-969E-B0D17EC2F731}"/>
              </a:ext>
            </a:extLst>
          </p:cNvPr>
          <p:cNvGrpSpPr>
            <a:grpSpLocks/>
          </p:cNvGrpSpPr>
          <p:nvPr/>
        </p:nvGrpSpPr>
        <p:grpSpPr bwMode="auto">
          <a:xfrm>
            <a:off x="2209800" y="3429000"/>
            <a:ext cx="7073900" cy="2362200"/>
            <a:chOff x="1460500" y="2286000"/>
            <a:chExt cx="7073900" cy="2362200"/>
          </a:xfrm>
        </p:grpSpPr>
        <p:grpSp>
          <p:nvGrpSpPr>
            <p:cNvPr id="52" name="Group 3">
              <a:extLst>
                <a:ext uri="{FF2B5EF4-FFF2-40B4-BE49-F238E27FC236}">
                  <a16:creationId xmlns:a16="http://schemas.microsoft.com/office/drawing/2014/main" id="{C719A07E-DA43-4BC9-BCAE-2F815AD93C2B}"/>
                </a:ext>
              </a:extLst>
            </p:cNvPr>
            <p:cNvGrpSpPr>
              <a:grpSpLocks/>
            </p:cNvGrpSpPr>
            <p:nvPr/>
          </p:nvGrpSpPr>
          <p:grpSpPr bwMode="auto">
            <a:xfrm>
              <a:off x="3657600" y="2286000"/>
              <a:ext cx="1828800" cy="381000"/>
              <a:chOff x="1600200" y="2286000"/>
              <a:chExt cx="1828800" cy="381000"/>
            </a:xfrm>
          </p:grpSpPr>
          <p:sp>
            <p:nvSpPr>
              <p:cNvPr id="95" name="Rectangle 94">
                <a:extLst>
                  <a:ext uri="{FF2B5EF4-FFF2-40B4-BE49-F238E27FC236}">
                    <a16:creationId xmlns:a16="http://schemas.microsoft.com/office/drawing/2014/main" id="{AA99C262-8623-4178-A7A0-173D3EA7807A}"/>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6" name="Rectangle 95">
                <a:extLst>
                  <a:ext uri="{FF2B5EF4-FFF2-40B4-BE49-F238E27FC236}">
                    <a16:creationId xmlns:a16="http://schemas.microsoft.com/office/drawing/2014/main" id="{C12D365D-062D-43CE-833E-421D6BB656CB}"/>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97" name="Rectangle 96">
                <a:extLst>
                  <a:ext uri="{FF2B5EF4-FFF2-40B4-BE49-F238E27FC236}">
                    <a16:creationId xmlns:a16="http://schemas.microsoft.com/office/drawing/2014/main" id="{371BEFE5-2563-4B18-BCCB-81C4156AD176}"/>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98" name="Rectangle 97">
                <a:extLst>
                  <a:ext uri="{FF2B5EF4-FFF2-40B4-BE49-F238E27FC236}">
                    <a16:creationId xmlns:a16="http://schemas.microsoft.com/office/drawing/2014/main" id="{BF19B280-66E7-4C2C-A739-F5F404FB2062}"/>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53" name="Group 12">
              <a:extLst>
                <a:ext uri="{FF2B5EF4-FFF2-40B4-BE49-F238E27FC236}">
                  <a16:creationId xmlns:a16="http://schemas.microsoft.com/office/drawing/2014/main" id="{676FEA3F-FF59-4241-95A3-977F4A8E18D0}"/>
                </a:ext>
              </a:extLst>
            </p:cNvPr>
            <p:cNvGrpSpPr>
              <a:grpSpLocks/>
            </p:cNvGrpSpPr>
            <p:nvPr/>
          </p:nvGrpSpPr>
          <p:grpSpPr bwMode="auto">
            <a:xfrm>
              <a:off x="2425700" y="3352800"/>
              <a:ext cx="1828800" cy="381000"/>
              <a:chOff x="1600200" y="2286000"/>
              <a:chExt cx="1828800" cy="381000"/>
            </a:xfrm>
          </p:grpSpPr>
          <p:sp>
            <p:nvSpPr>
              <p:cNvPr id="91" name="Rectangle 90">
                <a:extLst>
                  <a:ext uri="{FF2B5EF4-FFF2-40B4-BE49-F238E27FC236}">
                    <a16:creationId xmlns:a16="http://schemas.microsoft.com/office/drawing/2014/main" id="{B7FB2598-B457-480B-BB0D-4937C8CF4D74}"/>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92" name="Rectangle 91">
                <a:extLst>
                  <a:ext uri="{FF2B5EF4-FFF2-40B4-BE49-F238E27FC236}">
                    <a16:creationId xmlns:a16="http://schemas.microsoft.com/office/drawing/2014/main" id="{08CFFC6A-3012-49C4-85A7-37DCFC2F2253}"/>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93" name="Rectangle 92">
                <a:extLst>
                  <a:ext uri="{FF2B5EF4-FFF2-40B4-BE49-F238E27FC236}">
                    <a16:creationId xmlns:a16="http://schemas.microsoft.com/office/drawing/2014/main" id="{39AD24E0-4943-47A3-A74E-B7789A16E8D9}"/>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94" name="Rectangle 93">
                <a:extLst>
                  <a:ext uri="{FF2B5EF4-FFF2-40B4-BE49-F238E27FC236}">
                    <a16:creationId xmlns:a16="http://schemas.microsoft.com/office/drawing/2014/main" id="{E0DA9199-9EA6-4719-9FCD-3C7AF0A3C4E7}"/>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54" name="Group 17">
              <a:extLst>
                <a:ext uri="{FF2B5EF4-FFF2-40B4-BE49-F238E27FC236}">
                  <a16:creationId xmlns:a16="http://schemas.microsoft.com/office/drawing/2014/main" id="{3F45DFDD-69B9-45CA-A81F-5D84344F23F6}"/>
                </a:ext>
              </a:extLst>
            </p:cNvPr>
            <p:cNvGrpSpPr>
              <a:grpSpLocks/>
            </p:cNvGrpSpPr>
            <p:nvPr/>
          </p:nvGrpSpPr>
          <p:grpSpPr bwMode="auto">
            <a:xfrm>
              <a:off x="4991100" y="3352800"/>
              <a:ext cx="1828800" cy="381000"/>
              <a:chOff x="1600200" y="2286000"/>
              <a:chExt cx="1828800" cy="381000"/>
            </a:xfrm>
          </p:grpSpPr>
          <p:sp>
            <p:nvSpPr>
              <p:cNvPr id="87" name="Rectangle 86">
                <a:extLst>
                  <a:ext uri="{FF2B5EF4-FFF2-40B4-BE49-F238E27FC236}">
                    <a16:creationId xmlns:a16="http://schemas.microsoft.com/office/drawing/2014/main" id="{6537F46A-0281-4FA1-880A-E9501AF12802}"/>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88" name="Rectangle 87">
                <a:extLst>
                  <a:ext uri="{FF2B5EF4-FFF2-40B4-BE49-F238E27FC236}">
                    <a16:creationId xmlns:a16="http://schemas.microsoft.com/office/drawing/2014/main" id="{CA995610-DF36-49C8-A192-DBC2A4EEE2FC}"/>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89" name="Rectangle 88">
                <a:extLst>
                  <a:ext uri="{FF2B5EF4-FFF2-40B4-BE49-F238E27FC236}">
                    <a16:creationId xmlns:a16="http://schemas.microsoft.com/office/drawing/2014/main" id="{61824B68-D73C-4412-842F-867C26687D1F}"/>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90" name="Rectangle 89">
                <a:extLst>
                  <a:ext uri="{FF2B5EF4-FFF2-40B4-BE49-F238E27FC236}">
                    <a16:creationId xmlns:a16="http://schemas.microsoft.com/office/drawing/2014/main" id="{22948545-D87D-4473-B419-43C1D54937F6}"/>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55" name="Group 23">
              <a:extLst>
                <a:ext uri="{FF2B5EF4-FFF2-40B4-BE49-F238E27FC236}">
                  <a16:creationId xmlns:a16="http://schemas.microsoft.com/office/drawing/2014/main" id="{A31BA18B-89B5-43E5-B1A2-BDF9926712F2}"/>
                </a:ext>
              </a:extLst>
            </p:cNvPr>
            <p:cNvGrpSpPr>
              <a:grpSpLocks/>
            </p:cNvGrpSpPr>
            <p:nvPr/>
          </p:nvGrpSpPr>
          <p:grpSpPr bwMode="auto">
            <a:xfrm>
              <a:off x="1460500" y="4267200"/>
              <a:ext cx="1828800" cy="381000"/>
              <a:chOff x="1600200" y="2286000"/>
              <a:chExt cx="1828800" cy="381000"/>
            </a:xfrm>
          </p:grpSpPr>
          <p:sp>
            <p:nvSpPr>
              <p:cNvPr id="83" name="Rectangle 82">
                <a:extLst>
                  <a:ext uri="{FF2B5EF4-FFF2-40B4-BE49-F238E27FC236}">
                    <a16:creationId xmlns:a16="http://schemas.microsoft.com/office/drawing/2014/main" id="{99468AFF-EFF5-4775-8362-839AA1536100}"/>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84" name="Rectangle 83">
                <a:extLst>
                  <a:ext uri="{FF2B5EF4-FFF2-40B4-BE49-F238E27FC236}">
                    <a16:creationId xmlns:a16="http://schemas.microsoft.com/office/drawing/2014/main" id="{B5DA6507-4FAE-4C72-A028-B18516BBD017}"/>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85" name="Rectangle 84">
                <a:extLst>
                  <a:ext uri="{FF2B5EF4-FFF2-40B4-BE49-F238E27FC236}">
                    <a16:creationId xmlns:a16="http://schemas.microsoft.com/office/drawing/2014/main" id="{861C7DE2-1E7D-408B-8EC3-DC749B29BBC5}"/>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6" name="Rectangle 85">
                <a:extLst>
                  <a:ext uri="{FF2B5EF4-FFF2-40B4-BE49-F238E27FC236}">
                    <a16:creationId xmlns:a16="http://schemas.microsoft.com/office/drawing/2014/main" id="{C8C05F53-F1B4-473D-AC0D-0C653E997C2F}"/>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56" name="Group 28">
              <a:extLst>
                <a:ext uri="{FF2B5EF4-FFF2-40B4-BE49-F238E27FC236}">
                  <a16:creationId xmlns:a16="http://schemas.microsoft.com/office/drawing/2014/main" id="{333E1C6C-2791-43B4-AB1B-7B049CB56FEF}"/>
                </a:ext>
              </a:extLst>
            </p:cNvPr>
            <p:cNvGrpSpPr>
              <a:grpSpLocks/>
            </p:cNvGrpSpPr>
            <p:nvPr/>
          </p:nvGrpSpPr>
          <p:grpSpPr bwMode="auto">
            <a:xfrm>
              <a:off x="3930650" y="4267200"/>
              <a:ext cx="1828800" cy="381000"/>
              <a:chOff x="1600200" y="2286000"/>
              <a:chExt cx="1828800" cy="381000"/>
            </a:xfrm>
          </p:grpSpPr>
          <p:sp>
            <p:nvSpPr>
              <p:cNvPr id="79" name="Rectangle 78">
                <a:extLst>
                  <a:ext uri="{FF2B5EF4-FFF2-40B4-BE49-F238E27FC236}">
                    <a16:creationId xmlns:a16="http://schemas.microsoft.com/office/drawing/2014/main" id="{D1C84DFD-7D0D-43CD-8780-CA86AD87FA96}"/>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80" name="Rectangle 79">
                <a:extLst>
                  <a:ext uri="{FF2B5EF4-FFF2-40B4-BE49-F238E27FC236}">
                    <a16:creationId xmlns:a16="http://schemas.microsoft.com/office/drawing/2014/main" id="{BAB2E1AB-40BA-4FE4-8E6D-8090C37EDA8E}"/>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81" name="Rectangle 80">
                <a:extLst>
                  <a:ext uri="{FF2B5EF4-FFF2-40B4-BE49-F238E27FC236}">
                    <a16:creationId xmlns:a16="http://schemas.microsoft.com/office/drawing/2014/main" id="{E292DFF6-0280-4AC4-B4B2-1D4A33356B50}"/>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2" name="Rectangle 81">
                <a:extLst>
                  <a:ext uri="{FF2B5EF4-FFF2-40B4-BE49-F238E27FC236}">
                    <a16:creationId xmlns:a16="http://schemas.microsoft.com/office/drawing/2014/main" id="{AEA80E07-A958-4782-863E-6192EADFB1CC}"/>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7" name="Group 33">
              <a:extLst>
                <a:ext uri="{FF2B5EF4-FFF2-40B4-BE49-F238E27FC236}">
                  <a16:creationId xmlns:a16="http://schemas.microsoft.com/office/drawing/2014/main" id="{F0D7D907-56D8-42FE-AAF2-62D0FAD915BD}"/>
                </a:ext>
              </a:extLst>
            </p:cNvPr>
            <p:cNvGrpSpPr>
              <a:grpSpLocks/>
            </p:cNvGrpSpPr>
            <p:nvPr/>
          </p:nvGrpSpPr>
          <p:grpSpPr bwMode="auto">
            <a:xfrm>
              <a:off x="6705600" y="4229100"/>
              <a:ext cx="1828800" cy="381000"/>
              <a:chOff x="1600200" y="2286000"/>
              <a:chExt cx="1828800" cy="381000"/>
            </a:xfrm>
          </p:grpSpPr>
          <p:sp>
            <p:nvSpPr>
              <p:cNvPr id="75" name="Rectangle 74">
                <a:extLst>
                  <a:ext uri="{FF2B5EF4-FFF2-40B4-BE49-F238E27FC236}">
                    <a16:creationId xmlns:a16="http://schemas.microsoft.com/office/drawing/2014/main" id="{A4FB9821-2C5C-4F31-9EEE-899DB41A5F47}"/>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76" name="Rectangle 75">
                <a:extLst>
                  <a:ext uri="{FF2B5EF4-FFF2-40B4-BE49-F238E27FC236}">
                    <a16:creationId xmlns:a16="http://schemas.microsoft.com/office/drawing/2014/main" id="{5BF80CC5-E578-41C3-8526-8E1B4676FA39}"/>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77" name="Rectangle 76">
                <a:extLst>
                  <a:ext uri="{FF2B5EF4-FFF2-40B4-BE49-F238E27FC236}">
                    <a16:creationId xmlns:a16="http://schemas.microsoft.com/office/drawing/2014/main" id="{5B2DD01F-6DA5-4527-96AA-809F84C4FCC7}"/>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8" name="Rectangle 77">
                <a:extLst>
                  <a:ext uri="{FF2B5EF4-FFF2-40B4-BE49-F238E27FC236}">
                    <a16:creationId xmlns:a16="http://schemas.microsoft.com/office/drawing/2014/main" id="{9BB23916-1D06-4965-81C6-58AD30D79062}"/>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9" name="Group 33805">
              <a:extLst>
                <a:ext uri="{FF2B5EF4-FFF2-40B4-BE49-F238E27FC236}">
                  <a16:creationId xmlns:a16="http://schemas.microsoft.com/office/drawing/2014/main" id="{E2501C47-A7AC-4C4A-A02B-879034CF4A33}"/>
                </a:ext>
              </a:extLst>
            </p:cNvPr>
            <p:cNvGrpSpPr>
              <a:grpSpLocks/>
            </p:cNvGrpSpPr>
            <p:nvPr/>
          </p:nvGrpSpPr>
          <p:grpSpPr bwMode="auto">
            <a:xfrm>
              <a:off x="5486400" y="2400300"/>
              <a:ext cx="1447800" cy="1828800"/>
              <a:chOff x="5486400" y="2400300"/>
              <a:chExt cx="1447800" cy="1828800"/>
            </a:xfrm>
          </p:grpSpPr>
          <p:sp>
            <p:nvSpPr>
              <p:cNvPr id="72" name="Arc 71">
                <a:extLst>
                  <a:ext uri="{FF2B5EF4-FFF2-40B4-BE49-F238E27FC236}">
                    <a16:creationId xmlns:a16="http://schemas.microsoft.com/office/drawing/2014/main" id="{66F4A80F-7B26-439E-B02D-FB28B58D8AF0}"/>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4" name="Elbow Connector 59">
                <a:extLst>
                  <a:ext uri="{FF2B5EF4-FFF2-40B4-BE49-F238E27FC236}">
                    <a16:creationId xmlns:a16="http://schemas.microsoft.com/office/drawing/2014/main" id="{C192181C-A17D-47A1-B2E6-B2248F256540}"/>
                  </a:ext>
                </a:extLst>
              </p:cNvPr>
              <p:cNvCxnSpPr>
                <a:stCxn id="72" idx="0"/>
                <a:endCxn id="75"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2" name="Group 33804">
              <a:extLst>
                <a:ext uri="{FF2B5EF4-FFF2-40B4-BE49-F238E27FC236}">
                  <a16:creationId xmlns:a16="http://schemas.microsoft.com/office/drawing/2014/main" id="{170775D1-7AAB-4ACD-B3D4-BBF0D7FCA660}"/>
                </a:ext>
              </a:extLst>
            </p:cNvPr>
            <p:cNvGrpSpPr>
              <a:grpSpLocks/>
            </p:cNvGrpSpPr>
            <p:nvPr/>
          </p:nvGrpSpPr>
          <p:grpSpPr bwMode="auto">
            <a:xfrm>
              <a:off x="5029200" y="2552700"/>
              <a:ext cx="368300" cy="800100"/>
              <a:chOff x="5029200" y="2552700"/>
              <a:chExt cx="368300" cy="800100"/>
            </a:xfrm>
          </p:grpSpPr>
          <p:sp>
            <p:nvSpPr>
              <p:cNvPr id="70" name="Arc 69">
                <a:extLst>
                  <a:ext uri="{FF2B5EF4-FFF2-40B4-BE49-F238E27FC236}">
                    <a16:creationId xmlns:a16="http://schemas.microsoft.com/office/drawing/2014/main" id="{480EA743-FE75-4CF2-B46D-680F7CDE55C5}"/>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1" name="Straight Arrow Connector 70">
                <a:extLst>
                  <a:ext uri="{FF2B5EF4-FFF2-40B4-BE49-F238E27FC236}">
                    <a16:creationId xmlns:a16="http://schemas.microsoft.com/office/drawing/2014/main" id="{38921214-E359-4851-97AD-57DFFC72885E}"/>
                  </a:ext>
                </a:extLst>
              </p:cNvPr>
              <p:cNvCxnSpPr>
                <a:stCxn id="70" idx="0"/>
                <a:endCxn id="87"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3" name="Group 33803">
              <a:extLst>
                <a:ext uri="{FF2B5EF4-FFF2-40B4-BE49-F238E27FC236}">
                  <a16:creationId xmlns:a16="http://schemas.microsoft.com/office/drawing/2014/main" id="{4D34487D-D785-4183-B2FF-A0A3BA42E95C}"/>
                </a:ext>
              </a:extLst>
            </p:cNvPr>
            <p:cNvGrpSpPr>
              <a:grpSpLocks/>
            </p:cNvGrpSpPr>
            <p:nvPr/>
          </p:nvGrpSpPr>
          <p:grpSpPr bwMode="auto">
            <a:xfrm>
              <a:off x="2654301" y="2476500"/>
              <a:ext cx="1460500" cy="876300"/>
              <a:chOff x="2654300" y="2476500"/>
              <a:chExt cx="1917700" cy="876300"/>
            </a:xfrm>
          </p:grpSpPr>
          <p:sp>
            <p:nvSpPr>
              <p:cNvPr id="68" name="Arc 67">
                <a:extLst>
                  <a:ext uri="{FF2B5EF4-FFF2-40B4-BE49-F238E27FC236}">
                    <a16:creationId xmlns:a16="http://schemas.microsoft.com/office/drawing/2014/main" id="{1237F119-4DAF-4C79-980E-960549B47F1B}"/>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9" name="Elbow Connector 33799">
                <a:extLst>
                  <a:ext uri="{FF2B5EF4-FFF2-40B4-BE49-F238E27FC236}">
                    <a16:creationId xmlns:a16="http://schemas.microsoft.com/office/drawing/2014/main" id="{D0B493C0-F49D-4029-BD09-ED36A89770F3}"/>
                  </a:ext>
                </a:extLst>
              </p:cNvPr>
              <p:cNvCxnSpPr>
                <a:stCxn id="68" idx="2"/>
                <a:endCxn id="91"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4" name="Group 33802">
              <a:extLst>
                <a:ext uri="{FF2B5EF4-FFF2-40B4-BE49-F238E27FC236}">
                  <a16:creationId xmlns:a16="http://schemas.microsoft.com/office/drawing/2014/main" id="{B542BDA6-B333-4361-B17A-E2B4E86A5591}"/>
                </a:ext>
              </a:extLst>
            </p:cNvPr>
            <p:cNvGrpSpPr>
              <a:grpSpLocks/>
            </p:cNvGrpSpPr>
            <p:nvPr/>
          </p:nvGrpSpPr>
          <p:grpSpPr bwMode="auto">
            <a:xfrm>
              <a:off x="1689101" y="2476500"/>
              <a:ext cx="1968499" cy="1790700"/>
              <a:chOff x="1689101" y="2476500"/>
              <a:chExt cx="1968499" cy="1790700"/>
            </a:xfrm>
          </p:grpSpPr>
          <p:cxnSp>
            <p:nvCxnSpPr>
              <p:cNvPr id="66" name="Elbow Connector 50">
                <a:extLst>
                  <a:ext uri="{FF2B5EF4-FFF2-40B4-BE49-F238E27FC236}">
                    <a16:creationId xmlns:a16="http://schemas.microsoft.com/office/drawing/2014/main" id="{B68A6062-5D89-486E-8C30-F2BF029597D4}"/>
                  </a:ext>
                </a:extLst>
              </p:cNvPr>
              <p:cNvCxnSpPr>
                <a:stCxn id="67" idx="2"/>
                <a:endCxn id="83"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Arc 66">
                <a:extLst>
                  <a:ext uri="{FF2B5EF4-FFF2-40B4-BE49-F238E27FC236}">
                    <a16:creationId xmlns:a16="http://schemas.microsoft.com/office/drawing/2014/main" id="{429C548B-D2EA-498F-8447-238B6FC8F686}"/>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65" name="Elbow Connector 33807">
              <a:extLst>
                <a:ext uri="{FF2B5EF4-FFF2-40B4-BE49-F238E27FC236}">
                  <a16:creationId xmlns:a16="http://schemas.microsoft.com/office/drawing/2014/main" id="{9017B187-521A-4B68-A53D-B79784774BC1}"/>
                </a:ext>
              </a:extLst>
            </p:cNvPr>
            <p:cNvCxnSpPr>
              <a:endCxn id="79"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17048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2" name="Rectangle 33811"/>
          <p:cNvSpPr/>
          <p:nvPr/>
        </p:nvSpPr>
        <p:spPr>
          <a:xfrm>
            <a:off x="1273488" y="1435076"/>
            <a:ext cx="2619062" cy="1651024"/>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fontAlgn="base">
              <a:spcBef>
                <a:spcPct val="0"/>
              </a:spcBef>
              <a:spcAft>
                <a:spcPct val="0"/>
              </a:spcAft>
              <a:defRPr/>
            </a:pPr>
            <a:r>
              <a:rPr lang="en-US" dirty="0">
                <a:solidFill>
                  <a:prstClr val="black"/>
                </a:solidFill>
                <a:latin typeface="Arial"/>
              </a:rPr>
              <a:t>The first link from a node connects it to a subtree with values smaller than the parent's smallest value.</a:t>
            </a:r>
          </a:p>
        </p:txBody>
      </p:sp>
      <p:cxnSp>
        <p:nvCxnSpPr>
          <p:cNvPr id="5" name="Straight Arrow Connector 4"/>
          <p:cNvCxnSpPr>
            <a:cxnSpLocks/>
            <a:stCxn id="33812" idx="2"/>
          </p:cNvCxnSpPr>
          <p:nvPr/>
        </p:nvCxnSpPr>
        <p:spPr>
          <a:xfrm>
            <a:off x="2583019" y="3086101"/>
            <a:ext cx="652306" cy="8762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44</a:t>
            </a:fld>
            <a:endParaRPr lang="en-US">
              <a:latin typeface="Arial" charset="0"/>
            </a:endParaRPr>
          </a:p>
        </p:txBody>
      </p:sp>
      <p:sp>
        <p:nvSpPr>
          <p:cNvPr id="7" name="Title 6">
            <a:extLst>
              <a:ext uri="{FF2B5EF4-FFF2-40B4-BE49-F238E27FC236}">
                <a16:creationId xmlns:a16="http://schemas.microsoft.com/office/drawing/2014/main" id="{84EC4420-647E-4930-BF29-8495929D666D}"/>
              </a:ext>
            </a:extLst>
          </p:cNvPr>
          <p:cNvSpPr>
            <a:spLocks noGrp="1"/>
          </p:cNvSpPr>
          <p:nvPr>
            <p:ph type="title"/>
          </p:nvPr>
        </p:nvSpPr>
        <p:spPr/>
        <p:txBody>
          <a:bodyPr/>
          <a:lstStyle/>
          <a:p>
            <a:r>
              <a:rPr lang="en-US" dirty="0"/>
              <a:t>B-Tree Properties</a:t>
            </a:r>
          </a:p>
        </p:txBody>
      </p:sp>
      <p:grpSp>
        <p:nvGrpSpPr>
          <p:cNvPr id="52" name="Group 33810">
            <a:extLst>
              <a:ext uri="{FF2B5EF4-FFF2-40B4-BE49-F238E27FC236}">
                <a16:creationId xmlns:a16="http://schemas.microsoft.com/office/drawing/2014/main" id="{A808E66D-ADA2-4C53-9D10-0C0800474B09}"/>
              </a:ext>
            </a:extLst>
          </p:cNvPr>
          <p:cNvGrpSpPr>
            <a:grpSpLocks/>
          </p:cNvGrpSpPr>
          <p:nvPr/>
        </p:nvGrpSpPr>
        <p:grpSpPr bwMode="auto">
          <a:xfrm>
            <a:off x="2209800" y="3429000"/>
            <a:ext cx="7073900" cy="2362200"/>
            <a:chOff x="1460500" y="2286000"/>
            <a:chExt cx="7073900" cy="2362200"/>
          </a:xfrm>
        </p:grpSpPr>
        <p:grpSp>
          <p:nvGrpSpPr>
            <p:cNvPr id="53" name="Group 3">
              <a:extLst>
                <a:ext uri="{FF2B5EF4-FFF2-40B4-BE49-F238E27FC236}">
                  <a16:creationId xmlns:a16="http://schemas.microsoft.com/office/drawing/2014/main" id="{20B713F1-5478-4804-A4F5-3A1052C799FF}"/>
                </a:ext>
              </a:extLst>
            </p:cNvPr>
            <p:cNvGrpSpPr>
              <a:grpSpLocks/>
            </p:cNvGrpSpPr>
            <p:nvPr/>
          </p:nvGrpSpPr>
          <p:grpSpPr bwMode="auto">
            <a:xfrm>
              <a:off x="3657600" y="2286000"/>
              <a:ext cx="1828800" cy="381000"/>
              <a:chOff x="1600200" y="2286000"/>
              <a:chExt cx="1828800" cy="381000"/>
            </a:xfrm>
          </p:grpSpPr>
          <p:sp>
            <p:nvSpPr>
              <p:cNvPr id="96" name="Rectangle 95">
                <a:extLst>
                  <a:ext uri="{FF2B5EF4-FFF2-40B4-BE49-F238E27FC236}">
                    <a16:creationId xmlns:a16="http://schemas.microsoft.com/office/drawing/2014/main" id="{99F1EE1A-857C-4251-B9A6-115F399CBEF0}"/>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7" name="Rectangle 96">
                <a:extLst>
                  <a:ext uri="{FF2B5EF4-FFF2-40B4-BE49-F238E27FC236}">
                    <a16:creationId xmlns:a16="http://schemas.microsoft.com/office/drawing/2014/main" id="{440481B1-5F37-4622-8EE5-6E38FAC3C901}"/>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98" name="Rectangle 97">
                <a:extLst>
                  <a:ext uri="{FF2B5EF4-FFF2-40B4-BE49-F238E27FC236}">
                    <a16:creationId xmlns:a16="http://schemas.microsoft.com/office/drawing/2014/main" id="{E8EE3177-096B-42B0-ABEB-BA798512173F}"/>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99" name="Rectangle 98">
                <a:extLst>
                  <a:ext uri="{FF2B5EF4-FFF2-40B4-BE49-F238E27FC236}">
                    <a16:creationId xmlns:a16="http://schemas.microsoft.com/office/drawing/2014/main" id="{60DA722B-7F97-4E2F-A171-A86352675E12}"/>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54" name="Group 12">
              <a:extLst>
                <a:ext uri="{FF2B5EF4-FFF2-40B4-BE49-F238E27FC236}">
                  <a16:creationId xmlns:a16="http://schemas.microsoft.com/office/drawing/2014/main" id="{92DA779B-AD09-4D5A-BD5C-D870C65C6B01}"/>
                </a:ext>
              </a:extLst>
            </p:cNvPr>
            <p:cNvGrpSpPr>
              <a:grpSpLocks/>
            </p:cNvGrpSpPr>
            <p:nvPr/>
          </p:nvGrpSpPr>
          <p:grpSpPr bwMode="auto">
            <a:xfrm>
              <a:off x="2425700" y="3352800"/>
              <a:ext cx="1828800" cy="381000"/>
              <a:chOff x="1600200" y="2286000"/>
              <a:chExt cx="1828800" cy="381000"/>
            </a:xfrm>
          </p:grpSpPr>
          <p:sp>
            <p:nvSpPr>
              <p:cNvPr id="92" name="Rectangle 91">
                <a:extLst>
                  <a:ext uri="{FF2B5EF4-FFF2-40B4-BE49-F238E27FC236}">
                    <a16:creationId xmlns:a16="http://schemas.microsoft.com/office/drawing/2014/main" id="{65026437-A752-489A-8831-B3084F618DB6}"/>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93" name="Rectangle 92">
                <a:extLst>
                  <a:ext uri="{FF2B5EF4-FFF2-40B4-BE49-F238E27FC236}">
                    <a16:creationId xmlns:a16="http://schemas.microsoft.com/office/drawing/2014/main" id="{6EBEE09B-DA2F-4E04-82AC-58013C086D28}"/>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94" name="Rectangle 93">
                <a:extLst>
                  <a:ext uri="{FF2B5EF4-FFF2-40B4-BE49-F238E27FC236}">
                    <a16:creationId xmlns:a16="http://schemas.microsoft.com/office/drawing/2014/main" id="{D78899EA-ED68-470B-81F5-71DEC18A1AD5}"/>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95" name="Rectangle 94">
                <a:extLst>
                  <a:ext uri="{FF2B5EF4-FFF2-40B4-BE49-F238E27FC236}">
                    <a16:creationId xmlns:a16="http://schemas.microsoft.com/office/drawing/2014/main" id="{6550A3C8-5C6D-483A-9E7C-2E790BB489E1}"/>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55" name="Group 17">
              <a:extLst>
                <a:ext uri="{FF2B5EF4-FFF2-40B4-BE49-F238E27FC236}">
                  <a16:creationId xmlns:a16="http://schemas.microsoft.com/office/drawing/2014/main" id="{44C867CE-0A02-4A62-A285-D05F145FDF3B}"/>
                </a:ext>
              </a:extLst>
            </p:cNvPr>
            <p:cNvGrpSpPr>
              <a:grpSpLocks/>
            </p:cNvGrpSpPr>
            <p:nvPr/>
          </p:nvGrpSpPr>
          <p:grpSpPr bwMode="auto">
            <a:xfrm>
              <a:off x="4991100" y="3352800"/>
              <a:ext cx="1828800" cy="381000"/>
              <a:chOff x="1600200" y="2286000"/>
              <a:chExt cx="1828800" cy="381000"/>
            </a:xfrm>
          </p:grpSpPr>
          <p:sp>
            <p:nvSpPr>
              <p:cNvPr id="88" name="Rectangle 87">
                <a:extLst>
                  <a:ext uri="{FF2B5EF4-FFF2-40B4-BE49-F238E27FC236}">
                    <a16:creationId xmlns:a16="http://schemas.microsoft.com/office/drawing/2014/main" id="{5BA62804-4EDF-4A7D-9324-2C6659712A73}"/>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89" name="Rectangle 88">
                <a:extLst>
                  <a:ext uri="{FF2B5EF4-FFF2-40B4-BE49-F238E27FC236}">
                    <a16:creationId xmlns:a16="http://schemas.microsoft.com/office/drawing/2014/main" id="{281AF9AF-EE7D-4EA5-9BB9-FB661E357905}"/>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90" name="Rectangle 89">
                <a:extLst>
                  <a:ext uri="{FF2B5EF4-FFF2-40B4-BE49-F238E27FC236}">
                    <a16:creationId xmlns:a16="http://schemas.microsoft.com/office/drawing/2014/main" id="{767E749B-2107-4F48-8230-1407E2D2E7AD}"/>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91" name="Rectangle 90">
                <a:extLst>
                  <a:ext uri="{FF2B5EF4-FFF2-40B4-BE49-F238E27FC236}">
                    <a16:creationId xmlns:a16="http://schemas.microsoft.com/office/drawing/2014/main" id="{FF64E573-8251-4A11-B402-DEE2CF695C76}"/>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56" name="Group 23">
              <a:extLst>
                <a:ext uri="{FF2B5EF4-FFF2-40B4-BE49-F238E27FC236}">
                  <a16:creationId xmlns:a16="http://schemas.microsoft.com/office/drawing/2014/main" id="{7E72D667-D5D0-4360-9282-1DB9A5A0CC3B}"/>
                </a:ext>
              </a:extLst>
            </p:cNvPr>
            <p:cNvGrpSpPr>
              <a:grpSpLocks/>
            </p:cNvGrpSpPr>
            <p:nvPr/>
          </p:nvGrpSpPr>
          <p:grpSpPr bwMode="auto">
            <a:xfrm>
              <a:off x="1460500" y="4267200"/>
              <a:ext cx="1828800" cy="381000"/>
              <a:chOff x="1600200" y="2286000"/>
              <a:chExt cx="1828800" cy="381000"/>
            </a:xfrm>
          </p:grpSpPr>
          <p:sp>
            <p:nvSpPr>
              <p:cNvPr id="84" name="Rectangle 83">
                <a:extLst>
                  <a:ext uri="{FF2B5EF4-FFF2-40B4-BE49-F238E27FC236}">
                    <a16:creationId xmlns:a16="http://schemas.microsoft.com/office/drawing/2014/main" id="{EC325311-A1CC-4C04-960E-E7038AD4FF57}"/>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85" name="Rectangle 84">
                <a:extLst>
                  <a:ext uri="{FF2B5EF4-FFF2-40B4-BE49-F238E27FC236}">
                    <a16:creationId xmlns:a16="http://schemas.microsoft.com/office/drawing/2014/main" id="{F8454D51-A6F8-42AC-A147-6C3D02C7E5E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86" name="Rectangle 85">
                <a:extLst>
                  <a:ext uri="{FF2B5EF4-FFF2-40B4-BE49-F238E27FC236}">
                    <a16:creationId xmlns:a16="http://schemas.microsoft.com/office/drawing/2014/main" id="{5C1BA917-69CD-4907-B10A-FE60D61E70DA}"/>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7" name="Rectangle 86">
                <a:extLst>
                  <a:ext uri="{FF2B5EF4-FFF2-40B4-BE49-F238E27FC236}">
                    <a16:creationId xmlns:a16="http://schemas.microsoft.com/office/drawing/2014/main" id="{D3CBF97F-94E7-461A-9AFB-3F202A94A210}"/>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57" name="Group 28">
              <a:extLst>
                <a:ext uri="{FF2B5EF4-FFF2-40B4-BE49-F238E27FC236}">
                  <a16:creationId xmlns:a16="http://schemas.microsoft.com/office/drawing/2014/main" id="{2F77B22A-27F9-4D9B-B0AB-5076A77534FE}"/>
                </a:ext>
              </a:extLst>
            </p:cNvPr>
            <p:cNvGrpSpPr>
              <a:grpSpLocks/>
            </p:cNvGrpSpPr>
            <p:nvPr/>
          </p:nvGrpSpPr>
          <p:grpSpPr bwMode="auto">
            <a:xfrm>
              <a:off x="3930650" y="4267200"/>
              <a:ext cx="1828800" cy="381000"/>
              <a:chOff x="1600200" y="2286000"/>
              <a:chExt cx="1828800" cy="381000"/>
            </a:xfrm>
          </p:grpSpPr>
          <p:sp>
            <p:nvSpPr>
              <p:cNvPr id="80" name="Rectangle 79">
                <a:extLst>
                  <a:ext uri="{FF2B5EF4-FFF2-40B4-BE49-F238E27FC236}">
                    <a16:creationId xmlns:a16="http://schemas.microsoft.com/office/drawing/2014/main" id="{A165525E-683E-4942-8B7F-4956452E8C24}"/>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81" name="Rectangle 80">
                <a:extLst>
                  <a:ext uri="{FF2B5EF4-FFF2-40B4-BE49-F238E27FC236}">
                    <a16:creationId xmlns:a16="http://schemas.microsoft.com/office/drawing/2014/main" id="{E949C480-87A7-456A-8EB9-BF8BE3370B62}"/>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82" name="Rectangle 81">
                <a:extLst>
                  <a:ext uri="{FF2B5EF4-FFF2-40B4-BE49-F238E27FC236}">
                    <a16:creationId xmlns:a16="http://schemas.microsoft.com/office/drawing/2014/main" id="{6932C7AE-C742-475C-96FB-F056670804AB}"/>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3" name="Rectangle 82">
                <a:extLst>
                  <a:ext uri="{FF2B5EF4-FFF2-40B4-BE49-F238E27FC236}">
                    <a16:creationId xmlns:a16="http://schemas.microsoft.com/office/drawing/2014/main" id="{0DC05FFB-53CD-4DB1-9181-A422B606EF38}"/>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9" name="Group 33">
              <a:extLst>
                <a:ext uri="{FF2B5EF4-FFF2-40B4-BE49-F238E27FC236}">
                  <a16:creationId xmlns:a16="http://schemas.microsoft.com/office/drawing/2014/main" id="{349D630E-2DDD-4BAD-B909-15E97A287AD6}"/>
                </a:ext>
              </a:extLst>
            </p:cNvPr>
            <p:cNvGrpSpPr>
              <a:grpSpLocks/>
            </p:cNvGrpSpPr>
            <p:nvPr/>
          </p:nvGrpSpPr>
          <p:grpSpPr bwMode="auto">
            <a:xfrm>
              <a:off x="6705600" y="4229100"/>
              <a:ext cx="1828800" cy="381000"/>
              <a:chOff x="1600200" y="2286000"/>
              <a:chExt cx="1828800" cy="381000"/>
            </a:xfrm>
          </p:grpSpPr>
          <p:sp>
            <p:nvSpPr>
              <p:cNvPr id="76" name="Rectangle 75">
                <a:extLst>
                  <a:ext uri="{FF2B5EF4-FFF2-40B4-BE49-F238E27FC236}">
                    <a16:creationId xmlns:a16="http://schemas.microsoft.com/office/drawing/2014/main" id="{4A963BBC-BAAF-4F19-8FD8-ECADD9C36A63}"/>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77" name="Rectangle 76">
                <a:extLst>
                  <a:ext uri="{FF2B5EF4-FFF2-40B4-BE49-F238E27FC236}">
                    <a16:creationId xmlns:a16="http://schemas.microsoft.com/office/drawing/2014/main" id="{53A62889-3CD6-48EA-902F-D7D20E3CD2F0}"/>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78" name="Rectangle 77">
                <a:extLst>
                  <a:ext uri="{FF2B5EF4-FFF2-40B4-BE49-F238E27FC236}">
                    <a16:creationId xmlns:a16="http://schemas.microsoft.com/office/drawing/2014/main" id="{BB52888D-E4FE-43D8-A8FD-B4DD3E88FBD4}"/>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9" name="Rectangle 78">
                <a:extLst>
                  <a:ext uri="{FF2B5EF4-FFF2-40B4-BE49-F238E27FC236}">
                    <a16:creationId xmlns:a16="http://schemas.microsoft.com/office/drawing/2014/main" id="{E17A3D3B-8366-4897-B198-A5ABF5139467}"/>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62" name="Group 33805">
              <a:extLst>
                <a:ext uri="{FF2B5EF4-FFF2-40B4-BE49-F238E27FC236}">
                  <a16:creationId xmlns:a16="http://schemas.microsoft.com/office/drawing/2014/main" id="{2ED7E687-7706-4694-AF83-1626A8752FB6}"/>
                </a:ext>
              </a:extLst>
            </p:cNvPr>
            <p:cNvGrpSpPr>
              <a:grpSpLocks/>
            </p:cNvGrpSpPr>
            <p:nvPr/>
          </p:nvGrpSpPr>
          <p:grpSpPr bwMode="auto">
            <a:xfrm>
              <a:off x="5486400" y="2400300"/>
              <a:ext cx="1447800" cy="1828800"/>
              <a:chOff x="5486400" y="2400300"/>
              <a:chExt cx="1447800" cy="1828800"/>
            </a:xfrm>
          </p:grpSpPr>
          <p:sp>
            <p:nvSpPr>
              <p:cNvPr id="74" name="Arc 73">
                <a:extLst>
                  <a:ext uri="{FF2B5EF4-FFF2-40B4-BE49-F238E27FC236}">
                    <a16:creationId xmlns:a16="http://schemas.microsoft.com/office/drawing/2014/main" id="{0DFC05EF-8293-4469-B02D-F7AC5D4854AC}"/>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5" name="Elbow Connector 59">
                <a:extLst>
                  <a:ext uri="{FF2B5EF4-FFF2-40B4-BE49-F238E27FC236}">
                    <a16:creationId xmlns:a16="http://schemas.microsoft.com/office/drawing/2014/main" id="{D9EE8065-C683-4B40-9AF2-0A2E63B15FA7}"/>
                  </a:ext>
                </a:extLst>
              </p:cNvPr>
              <p:cNvCxnSpPr>
                <a:stCxn id="74" idx="0"/>
                <a:endCxn id="76"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3" name="Group 33804">
              <a:extLst>
                <a:ext uri="{FF2B5EF4-FFF2-40B4-BE49-F238E27FC236}">
                  <a16:creationId xmlns:a16="http://schemas.microsoft.com/office/drawing/2014/main" id="{B792E873-FAED-4C78-95F6-C0A8FA9D76A7}"/>
                </a:ext>
              </a:extLst>
            </p:cNvPr>
            <p:cNvGrpSpPr>
              <a:grpSpLocks/>
            </p:cNvGrpSpPr>
            <p:nvPr/>
          </p:nvGrpSpPr>
          <p:grpSpPr bwMode="auto">
            <a:xfrm>
              <a:off x="5029200" y="2552700"/>
              <a:ext cx="368300" cy="800100"/>
              <a:chOff x="5029200" y="2552700"/>
              <a:chExt cx="368300" cy="800100"/>
            </a:xfrm>
          </p:grpSpPr>
          <p:sp>
            <p:nvSpPr>
              <p:cNvPr id="71" name="Arc 70">
                <a:extLst>
                  <a:ext uri="{FF2B5EF4-FFF2-40B4-BE49-F238E27FC236}">
                    <a16:creationId xmlns:a16="http://schemas.microsoft.com/office/drawing/2014/main" id="{F7A9C6F2-747C-46DA-98CF-92D2F007A56B}"/>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2" name="Straight Arrow Connector 71">
                <a:extLst>
                  <a:ext uri="{FF2B5EF4-FFF2-40B4-BE49-F238E27FC236}">
                    <a16:creationId xmlns:a16="http://schemas.microsoft.com/office/drawing/2014/main" id="{F3472748-B70C-42CD-9668-94597074EC6F}"/>
                  </a:ext>
                </a:extLst>
              </p:cNvPr>
              <p:cNvCxnSpPr>
                <a:stCxn id="71" idx="0"/>
                <a:endCxn id="88"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4" name="Group 33803">
              <a:extLst>
                <a:ext uri="{FF2B5EF4-FFF2-40B4-BE49-F238E27FC236}">
                  <a16:creationId xmlns:a16="http://schemas.microsoft.com/office/drawing/2014/main" id="{1AFC8531-3414-4FB8-A490-EBBDBEF68876}"/>
                </a:ext>
              </a:extLst>
            </p:cNvPr>
            <p:cNvGrpSpPr>
              <a:grpSpLocks/>
            </p:cNvGrpSpPr>
            <p:nvPr/>
          </p:nvGrpSpPr>
          <p:grpSpPr bwMode="auto">
            <a:xfrm>
              <a:off x="2654301" y="2476500"/>
              <a:ext cx="1460500" cy="876300"/>
              <a:chOff x="2654300" y="2476500"/>
              <a:chExt cx="1917700" cy="876300"/>
            </a:xfrm>
          </p:grpSpPr>
          <p:sp>
            <p:nvSpPr>
              <p:cNvPr id="69" name="Arc 68">
                <a:extLst>
                  <a:ext uri="{FF2B5EF4-FFF2-40B4-BE49-F238E27FC236}">
                    <a16:creationId xmlns:a16="http://schemas.microsoft.com/office/drawing/2014/main" id="{E6B01E20-AF7D-47CA-B741-A866FC418DFF}"/>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0" name="Elbow Connector 33799">
                <a:extLst>
                  <a:ext uri="{FF2B5EF4-FFF2-40B4-BE49-F238E27FC236}">
                    <a16:creationId xmlns:a16="http://schemas.microsoft.com/office/drawing/2014/main" id="{8E853213-BAFA-4CD6-A1B9-B5942C1722FF}"/>
                  </a:ext>
                </a:extLst>
              </p:cNvPr>
              <p:cNvCxnSpPr>
                <a:stCxn id="69" idx="2"/>
                <a:endCxn id="92"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5" name="Group 33802">
              <a:extLst>
                <a:ext uri="{FF2B5EF4-FFF2-40B4-BE49-F238E27FC236}">
                  <a16:creationId xmlns:a16="http://schemas.microsoft.com/office/drawing/2014/main" id="{69096CB4-304F-4DF7-9A3C-1242546D2D0A}"/>
                </a:ext>
              </a:extLst>
            </p:cNvPr>
            <p:cNvGrpSpPr>
              <a:grpSpLocks/>
            </p:cNvGrpSpPr>
            <p:nvPr/>
          </p:nvGrpSpPr>
          <p:grpSpPr bwMode="auto">
            <a:xfrm>
              <a:off x="1689101" y="2476500"/>
              <a:ext cx="1968499" cy="1790700"/>
              <a:chOff x="1689101" y="2476500"/>
              <a:chExt cx="1968499" cy="1790700"/>
            </a:xfrm>
          </p:grpSpPr>
          <p:cxnSp>
            <p:nvCxnSpPr>
              <p:cNvPr id="67" name="Elbow Connector 50">
                <a:extLst>
                  <a:ext uri="{FF2B5EF4-FFF2-40B4-BE49-F238E27FC236}">
                    <a16:creationId xmlns:a16="http://schemas.microsoft.com/office/drawing/2014/main" id="{D16FE0A9-B804-4564-862B-42543683D194}"/>
                  </a:ext>
                </a:extLst>
              </p:cNvPr>
              <p:cNvCxnSpPr>
                <a:stCxn id="68" idx="2"/>
                <a:endCxn id="84"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Arc 67">
                <a:extLst>
                  <a:ext uri="{FF2B5EF4-FFF2-40B4-BE49-F238E27FC236}">
                    <a16:creationId xmlns:a16="http://schemas.microsoft.com/office/drawing/2014/main" id="{27ED1900-2242-492B-AF76-986C9231CD04}"/>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66" name="Elbow Connector 33807">
              <a:extLst>
                <a:ext uri="{FF2B5EF4-FFF2-40B4-BE49-F238E27FC236}">
                  <a16:creationId xmlns:a16="http://schemas.microsoft.com/office/drawing/2014/main" id="{ABA497A4-7B7E-4750-9CDD-572124813D99}"/>
                </a:ext>
              </a:extLst>
            </p:cNvPr>
            <p:cNvCxnSpPr>
              <a:endCxn id="80"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EA2964B4-1BA9-4C8D-9F5D-B183515F3D19}"/>
              </a:ext>
            </a:extLst>
          </p:cNvPr>
          <p:cNvGrpSpPr/>
          <p:nvPr/>
        </p:nvGrpSpPr>
        <p:grpSpPr>
          <a:xfrm>
            <a:off x="6832600" y="1471593"/>
            <a:ext cx="2819400" cy="2605107"/>
            <a:chOff x="5918200" y="1471592"/>
            <a:chExt cx="2819400" cy="2605107"/>
          </a:xfrm>
        </p:grpSpPr>
        <p:sp>
          <p:nvSpPr>
            <p:cNvPr id="60" name="Rectangle 59">
              <a:extLst>
                <a:ext uri="{FF2B5EF4-FFF2-40B4-BE49-F238E27FC236}">
                  <a16:creationId xmlns:a16="http://schemas.microsoft.com/office/drawing/2014/main" id="{198A2731-D1C0-4CFE-8A47-0C335A22BE51}"/>
                </a:ext>
              </a:extLst>
            </p:cNvPr>
            <p:cNvSpPr/>
            <p:nvPr/>
          </p:nvSpPr>
          <p:spPr>
            <a:xfrm>
              <a:off x="5918200" y="1471592"/>
              <a:ext cx="2819400" cy="1651024"/>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fontAlgn="base">
                <a:spcBef>
                  <a:spcPct val="0"/>
                </a:spcBef>
                <a:spcAft>
                  <a:spcPct val="0"/>
                </a:spcAft>
                <a:defRPr/>
              </a:pPr>
              <a:r>
                <a:rPr lang="en-US" dirty="0">
                  <a:solidFill>
                    <a:prstClr val="black"/>
                  </a:solidFill>
                  <a:latin typeface="Arial"/>
                </a:rPr>
                <a:t>The last link from a node connects it to a subtree with values greater than the parent's largest value.</a:t>
              </a:r>
            </a:p>
          </p:txBody>
        </p:sp>
        <p:cxnSp>
          <p:nvCxnSpPr>
            <p:cNvPr id="61" name="Straight Arrow Connector 60">
              <a:extLst>
                <a:ext uri="{FF2B5EF4-FFF2-40B4-BE49-F238E27FC236}">
                  <a16:creationId xmlns:a16="http://schemas.microsoft.com/office/drawing/2014/main" id="{B5DF3AA1-4C12-4CEB-B0D9-432DA000D4E8}"/>
                </a:ext>
              </a:extLst>
            </p:cNvPr>
            <p:cNvCxnSpPr>
              <a:cxnSpLocks/>
              <a:stCxn id="60" idx="2"/>
            </p:cNvCxnSpPr>
            <p:nvPr/>
          </p:nvCxnSpPr>
          <p:spPr>
            <a:xfrm flipH="1">
              <a:off x="6477002" y="3122616"/>
              <a:ext cx="850898" cy="9540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70B14F02-719A-4E2D-8BD9-0D948F66373E}"/>
              </a:ext>
            </a:extLst>
          </p:cNvPr>
          <p:cNvGrpSpPr/>
          <p:nvPr/>
        </p:nvGrpSpPr>
        <p:grpSpPr>
          <a:xfrm>
            <a:off x="3825026" y="1471592"/>
            <a:ext cx="2740877" cy="2834498"/>
            <a:chOff x="2910625" y="1471592"/>
            <a:chExt cx="2740877" cy="2834498"/>
          </a:xfrm>
        </p:grpSpPr>
        <p:sp>
          <p:nvSpPr>
            <p:cNvPr id="73" name="Rectangle 72">
              <a:extLst>
                <a:ext uri="{FF2B5EF4-FFF2-40B4-BE49-F238E27FC236}">
                  <a16:creationId xmlns:a16="http://schemas.microsoft.com/office/drawing/2014/main" id="{062DA231-658E-43C9-ABCF-0C8A63D3DDDE}"/>
                </a:ext>
              </a:extLst>
            </p:cNvPr>
            <p:cNvSpPr/>
            <p:nvPr/>
          </p:nvSpPr>
          <p:spPr>
            <a:xfrm>
              <a:off x="3307951" y="1471592"/>
              <a:ext cx="2343551" cy="1651024"/>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fontAlgn="base">
                <a:spcBef>
                  <a:spcPct val="0"/>
                </a:spcBef>
                <a:spcAft>
                  <a:spcPct val="0"/>
                </a:spcAft>
                <a:defRPr/>
              </a:pPr>
              <a:r>
                <a:rPr lang="en-US" dirty="0">
                  <a:solidFill>
                    <a:prstClr val="black"/>
                  </a:solidFill>
                  <a:latin typeface="Arial"/>
                </a:rPr>
                <a:t>The other links are to subtrees with values between each pair of consecutive values in the parent node.</a:t>
              </a:r>
            </a:p>
          </p:txBody>
        </p:sp>
        <p:cxnSp>
          <p:nvCxnSpPr>
            <p:cNvPr id="100" name="Straight Arrow Connector 99">
              <a:extLst>
                <a:ext uri="{FF2B5EF4-FFF2-40B4-BE49-F238E27FC236}">
                  <a16:creationId xmlns:a16="http://schemas.microsoft.com/office/drawing/2014/main" id="{472A78F8-0438-4474-815E-FFAA7CECDEA6}"/>
                </a:ext>
              </a:extLst>
            </p:cNvPr>
            <p:cNvCxnSpPr>
              <a:cxnSpLocks/>
            </p:cNvCxnSpPr>
            <p:nvPr/>
          </p:nvCxnSpPr>
          <p:spPr>
            <a:xfrm flipH="1">
              <a:off x="2910625" y="3102774"/>
              <a:ext cx="850898" cy="9540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7F6DA631-B335-4E22-A752-1D2365DDC9FB}"/>
                </a:ext>
              </a:extLst>
            </p:cNvPr>
            <p:cNvCxnSpPr>
              <a:cxnSpLocks/>
            </p:cNvCxnSpPr>
            <p:nvPr/>
          </p:nvCxnSpPr>
          <p:spPr>
            <a:xfrm>
              <a:off x="4222750" y="3141666"/>
              <a:ext cx="824650" cy="11644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4735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37FB06D-97DB-4383-9A8B-C2E44C64922E}"/>
              </a:ext>
            </a:extLst>
          </p:cNvPr>
          <p:cNvGrpSpPr/>
          <p:nvPr/>
        </p:nvGrpSpPr>
        <p:grpSpPr>
          <a:xfrm>
            <a:off x="1236907" y="5549721"/>
            <a:ext cx="1917700" cy="1086168"/>
            <a:chOff x="1419850" y="4484509"/>
            <a:chExt cx="1917700" cy="1086168"/>
          </a:xfrm>
        </p:grpSpPr>
        <p:sp>
          <p:nvSpPr>
            <p:cNvPr id="48" name="Right Arrow 47"/>
            <p:cNvSpPr/>
            <p:nvPr/>
          </p:nvSpPr>
          <p:spPr>
            <a:xfrm>
              <a:off x="1653224" y="4484509"/>
              <a:ext cx="636588" cy="266700"/>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49" name="TextBox 48"/>
            <p:cNvSpPr txBox="1"/>
            <p:nvPr/>
          </p:nvSpPr>
          <p:spPr>
            <a:xfrm>
              <a:off x="1419850" y="4832013"/>
              <a:ext cx="1917700" cy="738664"/>
            </a:xfrm>
            <a:prstGeom prst="rect">
              <a:avLst/>
            </a:prstGeom>
            <a:noFill/>
          </p:spPr>
          <p:txBody>
            <a:bodyPr>
              <a:spAutoFit/>
            </a:bodyPr>
            <a:lstStyle/>
            <a:p>
              <a:pPr fontAlgn="base">
                <a:spcBef>
                  <a:spcPct val="0"/>
                </a:spcBef>
                <a:spcAft>
                  <a:spcPct val="0"/>
                </a:spcAft>
                <a:defRPr/>
              </a:pPr>
              <a:r>
                <a:rPr lang="en-US" sz="1400" dirty="0">
                  <a:solidFill>
                    <a:prstClr val="black"/>
                  </a:solidFill>
                  <a:latin typeface="Arial"/>
                  <a:cs typeface="Arial" charset="0"/>
                </a:rPr>
                <a:t>A value less than 10 would be inserted here</a:t>
              </a:r>
            </a:p>
          </p:txBody>
        </p:sp>
      </p:gr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45</a:t>
            </a:fld>
            <a:endParaRPr lang="en-US">
              <a:latin typeface="Arial" charset="0"/>
            </a:endParaRPr>
          </a:p>
        </p:txBody>
      </p:sp>
      <p:sp>
        <p:nvSpPr>
          <p:cNvPr id="6" name="Title 5">
            <a:extLst>
              <a:ext uri="{FF2B5EF4-FFF2-40B4-BE49-F238E27FC236}">
                <a16:creationId xmlns:a16="http://schemas.microsoft.com/office/drawing/2014/main" id="{6F11E1CD-CD7A-4AE2-B18B-3030453B5EA4}"/>
              </a:ext>
            </a:extLst>
          </p:cNvPr>
          <p:cNvSpPr>
            <a:spLocks noGrp="1"/>
          </p:cNvSpPr>
          <p:nvPr>
            <p:ph type="title"/>
          </p:nvPr>
        </p:nvSpPr>
        <p:spPr/>
        <p:txBody>
          <a:bodyPr/>
          <a:lstStyle/>
          <a:p>
            <a:r>
              <a:rPr lang="en-US" dirty="0"/>
              <a:t>B-Tree Insertion</a:t>
            </a:r>
          </a:p>
        </p:txBody>
      </p:sp>
      <p:grpSp>
        <p:nvGrpSpPr>
          <p:cNvPr id="52" name="Group 51">
            <a:extLst>
              <a:ext uri="{FF2B5EF4-FFF2-40B4-BE49-F238E27FC236}">
                <a16:creationId xmlns:a16="http://schemas.microsoft.com/office/drawing/2014/main" id="{A2A00D38-8255-4D21-9F93-A871742ABFC1}"/>
              </a:ext>
            </a:extLst>
          </p:cNvPr>
          <p:cNvGrpSpPr/>
          <p:nvPr/>
        </p:nvGrpSpPr>
        <p:grpSpPr>
          <a:xfrm>
            <a:off x="1225548" y="4329902"/>
            <a:ext cx="1930402" cy="731520"/>
            <a:chOff x="465136" y="2732736"/>
            <a:chExt cx="1930402" cy="731520"/>
          </a:xfrm>
        </p:grpSpPr>
        <p:sp>
          <p:nvSpPr>
            <p:cNvPr id="53" name="Right Arrow 47">
              <a:extLst>
                <a:ext uri="{FF2B5EF4-FFF2-40B4-BE49-F238E27FC236}">
                  <a16:creationId xmlns:a16="http://schemas.microsoft.com/office/drawing/2014/main" id="{FA671CF9-0ECF-49B9-A00E-F2AF6DEF9F74}"/>
                </a:ext>
              </a:extLst>
            </p:cNvPr>
            <p:cNvSpPr/>
            <p:nvPr/>
          </p:nvSpPr>
          <p:spPr>
            <a:xfrm>
              <a:off x="1640680" y="2952750"/>
              <a:ext cx="754858" cy="32688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4" name="TextBox 53">
              <a:extLst>
                <a:ext uri="{FF2B5EF4-FFF2-40B4-BE49-F238E27FC236}">
                  <a16:creationId xmlns:a16="http://schemas.microsoft.com/office/drawing/2014/main" id="{74AE156C-744F-40E2-A0E2-622C4080EDE9}"/>
                </a:ext>
              </a:extLst>
            </p:cNvPr>
            <p:cNvSpPr txBox="1"/>
            <p:nvPr/>
          </p:nvSpPr>
          <p:spPr>
            <a:xfrm>
              <a:off x="465136" y="2732736"/>
              <a:ext cx="1131095" cy="731520"/>
            </a:xfrm>
            <a:prstGeom prst="rect">
              <a:avLst/>
            </a:prstGeom>
            <a:solidFill>
              <a:schemeClr val="bg1"/>
            </a:solidFill>
          </p:spPr>
          <p:txBody>
            <a:bodyPr wrap="square">
              <a:spAutoFit/>
            </a:bodyPr>
            <a:lstStyle/>
            <a:p>
              <a:pPr algn="r" fontAlgn="base">
                <a:spcBef>
                  <a:spcPct val="0"/>
                </a:spcBef>
                <a:spcAft>
                  <a:spcPct val="0"/>
                </a:spcAft>
                <a:defRPr/>
              </a:pPr>
              <a:r>
                <a:rPr lang="en-US" sz="1400" dirty="0">
                  <a:solidFill>
                    <a:prstClr val="black"/>
                  </a:solidFill>
                  <a:latin typeface="Arial"/>
                  <a:cs typeface="Arial" charset="0"/>
                </a:rPr>
                <a:t>A value between 10 and 22 here</a:t>
              </a:r>
            </a:p>
          </p:txBody>
        </p:sp>
      </p:grpSp>
      <p:sp>
        <p:nvSpPr>
          <p:cNvPr id="55" name="Rectangle 54">
            <a:extLst>
              <a:ext uri="{FF2B5EF4-FFF2-40B4-BE49-F238E27FC236}">
                <a16:creationId xmlns:a16="http://schemas.microsoft.com/office/drawing/2014/main" id="{442591E8-319F-410D-9E62-687C9218AE34}"/>
              </a:ext>
            </a:extLst>
          </p:cNvPr>
          <p:cNvSpPr/>
          <p:nvPr/>
        </p:nvSpPr>
        <p:spPr>
          <a:xfrm>
            <a:off x="1496342" y="1492012"/>
            <a:ext cx="2908300" cy="990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Insertions take place in leaves (similar to 2-3 trees.)</a:t>
            </a:r>
          </a:p>
        </p:txBody>
      </p:sp>
      <p:grpSp>
        <p:nvGrpSpPr>
          <p:cNvPr id="56" name="Group 55">
            <a:extLst>
              <a:ext uri="{FF2B5EF4-FFF2-40B4-BE49-F238E27FC236}">
                <a16:creationId xmlns:a16="http://schemas.microsoft.com/office/drawing/2014/main" id="{CD1BEFCD-FF77-486E-A85B-94004FFCEBAB}"/>
              </a:ext>
            </a:extLst>
          </p:cNvPr>
          <p:cNvGrpSpPr/>
          <p:nvPr/>
        </p:nvGrpSpPr>
        <p:grpSpPr>
          <a:xfrm>
            <a:off x="5794264" y="6062725"/>
            <a:ext cx="2934101" cy="614087"/>
            <a:chOff x="4854463" y="4300765"/>
            <a:chExt cx="2934101" cy="614087"/>
          </a:xfrm>
        </p:grpSpPr>
        <p:sp>
          <p:nvSpPr>
            <p:cNvPr id="57" name="Right Arrow 47">
              <a:extLst>
                <a:ext uri="{FF2B5EF4-FFF2-40B4-BE49-F238E27FC236}">
                  <a16:creationId xmlns:a16="http://schemas.microsoft.com/office/drawing/2014/main" id="{6939CB20-D9AD-4738-B475-1EDF2BFAC435}"/>
                </a:ext>
              </a:extLst>
            </p:cNvPr>
            <p:cNvSpPr/>
            <p:nvPr/>
          </p:nvSpPr>
          <p:spPr>
            <a:xfrm rot="13035810">
              <a:off x="4854463" y="4300765"/>
              <a:ext cx="636587" cy="266700"/>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9" name="TextBox 58">
              <a:extLst>
                <a:ext uri="{FF2B5EF4-FFF2-40B4-BE49-F238E27FC236}">
                  <a16:creationId xmlns:a16="http://schemas.microsoft.com/office/drawing/2014/main" id="{A2DA8965-FA4E-4CE9-97E9-EF537BCA10E9}"/>
                </a:ext>
              </a:extLst>
            </p:cNvPr>
            <p:cNvSpPr txBox="1"/>
            <p:nvPr/>
          </p:nvSpPr>
          <p:spPr>
            <a:xfrm>
              <a:off x="5469472" y="4391632"/>
              <a:ext cx="2319092" cy="523220"/>
            </a:xfrm>
            <a:prstGeom prst="rect">
              <a:avLst/>
            </a:prstGeom>
            <a:noFill/>
          </p:spPr>
          <p:txBody>
            <a:bodyPr wrap="square">
              <a:spAutoFit/>
            </a:bodyPr>
            <a:lstStyle/>
            <a:p>
              <a:pPr fontAlgn="base">
                <a:spcBef>
                  <a:spcPct val="0"/>
                </a:spcBef>
                <a:spcAft>
                  <a:spcPct val="0"/>
                </a:spcAft>
                <a:defRPr/>
              </a:pPr>
              <a:r>
                <a:rPr lang="en-US" sz="1400" dirty="0">
                  <a:solidFill>
                    <a:prstClr val="black"/>
                  </a:solidFill>
                  <a:latin typeface="Arial"/>
                  <a:cs typeface="Arial" charset="0"/>
                </a:rPr>
                <a:t>A value between 22 and 30 here, and so on . . .</a:t>
              </a:r>
            </a:p>
          </p:txBody>
        </p:sp>
      </p:grpSp>
      <p:grpSp>
        <p:nvGrpSpPr>
          <p:cNvPr id="65" name="Group 33810">
            <a:extLst>
              <a:ext uri="{FF2B5EF4-FFF2-40B4-BE49-F238E27FC236}">
                <a16:creationId xmlns:a16="http://schemas.microsoft.com/office/drawing/2014/main" id="{6273E31F-FABD-439B-90CE-1CD8D21FDEA8}"/>
              </a:ext>
            </a:extLst>
          </p:cNvPr>
          <p:cNvGrpSpPr>
            <a:grpSpLocks/>
          </p:cNvGrpSpPr>
          <p:nvPr/>
        </p:nvGrpSpPr>
        <p:grpSpPr bwMode="auto">
          <a:xfrm>
            <a:off x="2209800" y="3429000"/>
            <a:ext cx="7073900" cy="2362200"/>
            <a:chOff x="1460500" y="2286000"/>
            <a:chExt cx="7073900" cy="2362200"/>
          </a:xfrm>
        </p:grpSpPr>
        <p:grpSp>
          <p:nvGrpSpPr>
            <p:cNvPr id="66" name="Group 3">
              <a:extLst>
                <a:ext uri="{FF2B5EF4-FFF2-40B4-BE49-F238E27FC236}">
                  <a16:creationId xmlns:a16="http://schemas.microsoft.com/office/drawing/2014/main" id="{2925D0D5-7740-4F42-925A-78DE4D5BA79E}"/>
                </a:ext>
              </a:extLst>
            </p:cNvPr>
            <p:cNvGrpSpPr>
              <a:grpSpLocks/>
            </p:cNvGrpSpPr>
            <p:nvPr/>
          </p:nvGrpSpPr>
          <p:grpSpPr bwMode="auto">
            <a:xfrm>
              <a:off x="3657600" y="2286000"/>
              <a:ext cx="1828800" cy="381000"/>
              <a:chOff x="1600200" y="2286000"/>
              <a:chExt cx="1828800" cy="381000"/>
            </a:xfrm>
          </p:grpSpPr>
          <p:sp>
            <p:nvSpPr>
              <p:cNvPr id="106" name="Rectangle 105">
                <a:extLst>
                  <a:ext uri="{FF2B5EF4-FFF2-40B4-BE49-F238E27FC236}">
                    <a16:creationId xmlns:a16="http://schemas.microsoft.com/office/drawing/2014/main" id="{36BABF65-09B0-4897-85B4-A54CAF97AF94}"/>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107" name="Rectangle 106">
                <a:extLst>
                  <a:ext uri="{FF2B5EF4-FFF2-40B4-BE49-F238E27FC236}">
                    <a16:creationId xmlns:a16="http://schemas.microsoft.com/office/drawing/2014/main" id="{E105D83A-4B77-490D-B311-259118E21A86}"/>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108" name="Rectangle 107">
                <a:extLst>
                  <a:ext uri="{FF2B5EF4-FFF2-40B4-BE49-F238E27FC236}">
                    <a16:creationId xmlns:a16="http://schemas.microsoft.com/office/drawing/2014/main" id="{275F98FF-1481-4D0A-8FD3-5382E3B57763}"/>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109" name="Rectangle 108">
                <a:extLst>
                  <a:ext uri="{FF2B5EF4-FFF2-40B4-BE49-F238E27FC236}">
                    <a16:creationId xmlns:a16="http://schemas.microsoft.com/office/drawing/2014/main" id="{0ECB4BB0-6949-401C-9719-AF9DA7EA350E}"/>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67" name="Group 12">
              <a:extLst>
                <a:ext uri="{FF2B5EF4-FFF2-40B4-BE49-F238E27FC236}">
                  <a16:creationId xmlns:a16="http://schemas.microsoft.com/office/drawing/2014/main" id="{2905D71B-111F-4237-AF92-25F1E31F6F2F}"/>
                </a:ext>
              </a:extLst>
            </p:cNvPr>
            <p:cNvGrpSpPr>
              <a:grpSpLocks/>
            </p:cNvGrpSpPr>
            <p:nvPr/>
          </p:nvGrpSpPr>
          <p:grpSpPr bwMode="auto">
            <a:xfrm>
              <a:off x="2425700" y="3352800"/>
              <a:ext cx="1828800" cy="381000"/>
              <a:chOff x="1600200" y="2286000"/>
              <a:chExt cx="1828800" cy="381000"/>
            </a:xfrm>
          </p:grpSpPr>
          <p:sp>
            <p:nvSpPr>
              <p:cNvPr id="102" name="Rectangle 101">
                <a:extLst>
                  <a:ext uri="{FF2B5EF4-FFF2-40B4-BE49-F238E27FC236}">
                    <a16:creationId xmlns:a16="http://schemas.microsoft.com/office/drawing/2014/main" id="{8739BBD1-EDCD-46CE-843F-38EB8C5DE6F9}"/>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103" name="Rectangle 102">
                <a:extLst>
                  <a:ext uri="{FF2B5EF4-FFF2-40B4-BE49-F238E27FC236}">
                    <a16:creationId xmlns:a16="http://schemas.microsoft.com/office/drawing/2014/main" id="{140DA18A-AD06-4437-9C72-DE8E79776AA4}"/>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104" name="Rectangle 103">
                <a:extLst>
                  <a:ext uri="{FF2B5EF4-FFF2-40B4-BE49-F238E27FC236}">
                    <a16:creationId xmlns:a16="http://schemas.microsoft.com/office/drawing/2014/main" id="{4D6DFDC9-6A20-4F4C-9DA2-F7913BCCEE25}"/>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105" name="Rectangle 104">
                <a:extLst>
                  <a:ext uri="{FF2B5EF4-FFF2-40B4-BE49-F238E27FC236}">
                    <a16:creationId xmlns:a16="http://schemas.microsoft.com/office/drawing/2014/main" id="{1A6FD0F8-FED1-4940-9C77-1FC6E4F8F992}"/>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68" name="Group 17">
              <a:extLst>
                <a:ext uri="{FF2B5EF4-FFF2-40B4-BE49-F238E27FC236}">
                  <a16:creationId xmlns:a16="http://schemas.microsoft.com/office/drawing/2014/main" id="{C8EB8CCB-AA0C-478B-972D-7F39C21C4841}"/>
                </a:ext>
              </a:extLst>
            </p:cNvPr>
            <p:cNvGrpSpPr>
              <a:grpSpLocks/>
            </p:cNvGrpSpPr>
            <p:nvPr/>
          </p:nvGrpSpPr>
          <p:grpSpPr bwMode="auto">
            <a:xfrm>
              <a:off x="4991100" y="3352800"/>
              <a:ext cx="1828800" cy="381000"/>
              <a:chOff x="1600200" y="2286000"/>
              <a:chExt cx="1828800" cy="381000"/>
            </a:xfrm>
          </p:grpSpPr>
          <p:sp>
            <p:nvSpPr>
              <p:cNvPr id="98" name="Rectangle 97">
                <a:extLst>
                  <a:ext uri="{FF2B5EF4-FFF2-40B4-BE49-F238E27FC236}">
                    <a16:creationId xmlns:a16="http://schemas.microsoft.com/office/drawing/2014/main" id="{7CB586BB-7B19-43FF-B496-B3AF48E486CE}"/>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99" name="Rectangle 98">
                <a:extLst>
                  <a:ext uri="{FF2B5EF4-FFF2-40B4-BE49-F238E27FC236}">
                    <a16:creationId xmlns:a16="http://schemas.microsoft.com/office/drawing/2014/main" id="{978793DE-899A-4D93-A254-DF0278196233}"/>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100" name="Rectangle 99">
                <a:extLst>
                  <a:ext uri="{FF2B5EF4-FFF2-40B4-BE49-F238E27FC236}">
                    <a16:creationId xmlns:a16="http://schemas.microsoft.com/office/drawing/2014/main" id="{57B34FA6-B01B-4D39-9EDD-F5ED9B55F69E}"/>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101" name="Rectangle 100">
                <a:extLst>
                  <a:ext uri="{FF2B5EF4-FFF2-40B4-BE49-F238E27FC236}">
                    <a16:creationId xmlns:a16="http://schemas.microsoft.com/office/drawing/2014/main" id="{F9949968-D5D0-4650-B12C-A926CF04FDFA}"/>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69" name="Group 23">
              <a:extLst>
                <a:ext uri="{FF2B5EF4-FFF2-40B4-BE49-F238E27FC236}">
                  <a16:creationId xmlns:a16="http://schemas.microsoft.com/office/drawing/2014/main" id="{E17E54D0-3059-4EA5-B4EB-8C63D9780519}"/>
                </a:ext>
              </a:extLst>
            </p:cNvPr>
            <p:cNvGrpSpPr>
              <a:grpSpLocks/>
            </p:cNvGrpSpPr>
            <p:nvPr/>
          </p:nvGrpSpPr>
          <p:grpSpPr bwMode="auto">
            <a:xfrm>
              <a:off x="1460500" y="4267200"/>
              <a:ext cx="1828800" cy="381000"/>
              <a:chOff x="1600200" y="2286000"/>
              <a:chExt cx="1828800" cy="381000"/>
            </a:xfrm>
          </p:grpSpPr>
          <p:sp>
            <p:nvSpPr>
              <p:cNvPr id="94" name="Rectangle 93">
                <a:extLst>
                  <a:ext uri="{FF2B5EF4-FFF2-40B4-BE49-F238E27FC236}">
                    <a16:creationId xmlns:a16="http://schemas.microsoft.com/office/drawing/2014/main" id="{9FA665E8-ED6C-48FA-90A5-8020647CA622}"/>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95" name="Rectangle 94">
                <a:extLst>
                  <a:ext uri="{FF2B5EF4-FFF2-40B4-BE49-F238E27FC236}">
                    <a16:creationId xmlns:a16="http://schemas.microsoft.com/office/drawing/2014/main" id="{C2C1EB55-73F1-42F5-8D9D-CFA68447702F}"/>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96" name="Rectangle 95">
                <a:extLst>
                  <a:ext uri="{FF2B5EF4-FFF2-40B4-BE49-F238E27FC236}">
                    <a16:creationId xmlns:a16="http://schemas.microsoft.com/office/drawing/2014/main" id="{53FF7BBA-F0A3-4753-BCE6-B959B7D14389}"/>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97" name="Rectangle 96">
                <a:extLst>
                  <a:ext uri="{FF2B5EF4-FFF2-40B4-BE49-F238E27FC236}">
                    <a16:creationId xmlns:a16="http://schemas.microsoft.com/office/drawing/2014/main" id="{4B0FD804-6C36-4449-9FEC-268750F3E99D}"/>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70" name="Group 28">
              <a:extLst>
                <a:ext uri="{FF2B5EF4-FFF2-40B4-BE49-F238E27FC236}">
                  <a16:creationId xmlns:a16="http://schemas.microsoft.com/office/drawing/2014/main" id="{F4CB55DA-BF33-4455-9C6A-97D599DF1FD8}"/>
                </a:ext>
              </a:extLst>
            </p:cNvPr>
            <p:cNvGrpSpPr>
              <a:grpSpLocks/>
            </p:cNvGrpSpPr>
            <p:nvPr/>
          </p:nvGrpSpPr>
          <p:grpSpPr bwMode="auto">
            <a:xfrm>
              <a:off x="3930650" y="4267200"/>
              <a:ext cx="1828800" cy="381000"/>
              <a:chOff x="1600200" y="2286000"/>
              <a:chExt cx="1828800" cy="381000"/>
            </a:xfrm>
          </p:grpSpPr>
          <p:sp>
            <p:nvSpPr>
              <p:cNvPr id="90" name="Rectangle 89">
                <a:extLst>
                  <a:ext uri="{FF2B5EF4-FFF2-40B4-BE49-F238E27FC236}">
                    <a16:creationId xmlns:a16="http://schemas.microsoft.com/office/drawing/2014/main" id="{6B3B976E-845A-4FBA-8FD9-53BDD84AE2FC}"/>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91" name="Rectangle 90">
                <a:extLst>
                  <a:ext uri="{FF2B5EF4-FFF2-40B4-BE49-F238E27FC236}">
                    <a16:creationId xmlns:a16="http://schemas.microsoft.com/office/drawing/2014/main" id="{CF02F69E-49B9-4695-A3F6-FB6864ECF80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92" name="Rectangle 91">
                <a:extLst>
                  <a:ext uri="{FF2B5EF4-FFF2-40B4-BE49-F238E27FC236}">
                    <a16:creationId xmlns:a16="http://schemas.microsoft.com/office/drawing/2014/main" id="{39F1A544-414C-411F-9055-053A3ADC1161}"/>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93" name="Rectangle 92">
                <a:extLst>
                  <a:ext uri="{FF2B5EF4-FFF2-40B4-BE49-F238E27FC236}">
                    <a16:creationId xmlns:a16="http://schemas.microsoft.com/office/drawing/2014/main" id="{1DD7CBA4-FD34-4DFF-A16A-E4B8344D2717}"/>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71" name="Group 33">
              <a:extLst>
                <a:ext uri="{FF2B5EF4-FFF2-40B4-BE49-F238E27FC236}">
                  <a16:creationId xmlns:a16="http://schemas.microsoft.com/office/drawing/2014/main" id="{2A814A04-457D-4EE3-9B6D-48528695CFEC}"/>
                </a:ext>
              </a:extLst>
            </p:cNvPr>
            <p:cNvGrpSpPr>
              <a:grpSpLocks/>
            </p:cNvGrpSpPr>
            <p:nvPr/>
          </p:nvGrpSpPr>
          <p:grpSpPr bwMode="auto">
            <a:xfrm>
              <a:off x="6705600" y="4229100"/>
              <a:ext cx="1828800" cy="381000"/>
              <a:chOff x="1600200" y="2286000"/>
              <a:chExt cx="1828800" cy="381000"/>
            </a:xfrm>
          </p:grpSpPr>
          <p:sp>
            <p:nvSpPr>
              <p:cNvPr id="86" name="Rectangle 85">
                <a:extLst>
                  <a:ext uri="{FF2B5EF4-FFF2-40B4-BE49-F238E27FC236}">
                    <a16:creationId xmlns:a16="http://schemas.microsoft.com/office/drawing/2014/main" id="{658BD517-B4E0-406D-B511-CBA700C43F25}"/>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87" name="Rectangle 86">
                <a:extLst>
                  <a:ext uri="{FF2B5EF4-FFF2-40B4-BE49-F238E27FC236}">
                    <a16:creationId xmlns:a16="http://schemas.microsoft.com/office/drawing/2014/main" id="{5FA9619B-E8B8-4F64-8D91-9891C4D5C9F9}"/>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88" name="Rectangle 87">
                <a:extLst>
                  <a:ext uri="{FF2B5EF4-FFF2-40B4-BE49-F238E27FC236}">
                    <a16:creationId xmlns:a16="http://schemas.microsoft.com/office/drawing/2014/main" id="{5E402DE9-8670-4995-A4BD-731CBA8E6CFD}"/>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9" name="Rectangle 88">
                <a:extLst>
                  <a:ext uri="{FF2B5EF4-FFF2-40B4-BE49-F238E27FC236}">
                    <a16:creationId xmlns:a16="http://schemas.microsoft.com/office/drawing/2014/main" id="{44028B3D-B236-4268-938A-40F84C867D63}"/>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72" name="Group 33805">
              <a:extLst>
                <a:ext uri="{FF2B5EF4-FFF2-40B4-BE49-F238E27FC236}">
                  <a16:creationId xmlns:a16="http://schemas.microsoft.com/office/drawing/2014/main" id="{E8C223CD-DA87-4316-A41B-162338546F40}"/>
                </a:ext>
              </a:extLst>
            </p:cNvPr>
            <p:cNvGrpSpPr>
              <a:grpSpLocks/>
            </p:cNvGrpSpPr>
            <p:nvPr/>
          </p:nvGrpSpPr>
          <p:grpSpPr bwMode="auto">
            <a:xfrm>
              <a:off x="5486400" y="2400300"/>
              <a:ext cx="1447800" cy="1828800"/>
              <a:chOff x="5486400" y="2400300"/>
              <a:chExt cx="1447800" cy="1828800"/>
            </a:xfrm>
          </p:grpSpPr>
          <p:sp>
            <p:nvSpPr>
              <p:cNvPr id="84" name="Arc 83">
                <a:extLst>
                  <a:ext uri="{FF2B5EF4-FFF2-40B4-BE49-F238E27FC236}">
                    <a16:creationId xmlns:a16="http://schemas.microsoft.com/office/drawing/2014/main" id="{BA17D31B-D990-4170-9E20-B7B37DB4BFFD}"/>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85" name="Elbow Connector 59">
                <a:extLst>
                  <a:ext uri="{FF2B5EF4-FFF2-40B4-BE49-F238E27FC236}">
                    <a16:creationId xmlns:a16="http://schemas.microsoft.com/office/drawing/2014/main" id="{EC7AC279-6F04-40E5-A0C0-5215694416F1}"/>
                  </a:ext>
                </a:extLst>
              </p:cNvPr>
              <p:cNvCxnSpPr>
                <a:stCxn id="84" idx="0"/>
                <a:endCxn id="86"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74" name="Group 33804">
              <a:extLst>
                <a:ext uri="{FF2B5EF4-FFF2-40B4-BE49-F238E27FC236}">
                  <a16:creationId xmlns:a16="http://schemas.microsoft.com/office/drawing/2014/main" id="{AEA6EFB9-F971-4D1E-AD47-D58547780BB2}"/>
                </a:ext>
              </a:extLst>
            </p:cNvPr>
            <p:cNvGrpSpPr>
              <a:grpSpLocks/>
            </p:cNvGrpSpPr>
            <p:nvPr/>
          </p:nvGrpSpPr>
          <p:grpSpPr bwMode="auto">
            <a:xfrm>
              <a:off x="5029200" y="2552700"/>
              <a:ext cx="368300" cy="800100"/>
              <a:chOff x="5029200" y="2552700"/>
              <a:chExt cx="368300" cy="800100"/>
            </a:xfrm>
          </p:grpSpPr>
          <p:sp>
            <p:nvSpPr>
              <p:cNvPr id="82" name="Arc 81">
                <a:extLst>
                  <a:ext uri="{FF2B5EF4-FFF2-40B4-BE49-F238E27FC236}">
                    <a16:creationId xmlns:a16="http://schemas.microsoft.com/office/drawing/2014/main" id="{4834A760-146C-4322-9210-5C04443D9949}"/>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83" name="Straight Arrow Connector 82">
                <a:extLst>
                  <a:ext uri="{FF2B5EF4-FFF2-40B4-BE49-F238E27FC236}">
                    <a16:creationId xmlns:a16="http://schemas.microsoft.com/office/drawing/2014/main" id="{C2B62654-F695-49E4-933F-BF7B94799A17}"/>
                  </a:ext>
                </a:extLst>
              </p:cNvPr>
              <p:cNvCxnSpPr>
                <a:stCxn id="82" idx="0"/>
                <a:endCxn id="98"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75" name="Group 33803">
              <a:extLst>
                <a:ext uri="{FF2B5EF4-FFF2-40B4-BE49-F238E27FC236}">
                  <a16:creationId xmlns:a16="http://schemas.microsoft.com/office/drawing/2014/main" id="{4EFC1A9E-7952-4BB4-A9EA-9776B7614D73}"/>
                </a:ext>
              </a:extLst>
            </p:cNvPr>
            <p:cNvGrpSpPr>
              <a:grpSpLocks/>
            </p:cNvGrpSpPr>
            <p:nvPr/>
          </p:nvGrpSpPr>
          <p:grpSpPr bwMode="auto">
            <a:xfrm>
              <a:off x="2654301" y="2476500"/>
              <a:ext cx="1460500" cy="876300"/>
              <a:chOff x="2654300" y="2476500"/>
              <a:chExt cx="1917700" cy="876300"/>
            </a:xfrm>
          </p:grpSpPr>
          <p:sp>
            <p:nvSpPr>
              <p:cNvPr id="80" name="Arc 79">
                <a:extLst>
                  <a:ext uri="{FF2B5EF4-FFF2-40B4-BE49-F238E27FC236}">
                    <a16:creationId xmlns:a16="http://schemas.microsoft.com/office/drawing/2014/main" id="{7F29CCB6-42B7-413F-A6EC-6D39FC352848}"/>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81" name="Elbow Connector 33799">
                <a:extLst>
                  <a:ext uri="{FF2B5EF4-FFF2-40B4-BE49-F238E27FC236}">
                    <a16:creationId xmlns:a16="http://schemas.microsoft.com/office/drawing/2014/main" id="{365A6B7E-6829-4FB8-A4B4-2CE886ADDDDB}"/>
                  </a:ext>
                </a:extLst>
              </p:cNvPr>
              <p:cNvCxnSpPr>
                <a:stCxn id="80" idx="2"/>
                <a:endCxn id="102"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76" name="Group 33802">
              <a:extLst>
                <a:ext uri="{FF2B5EF4-FFF2-40B4-BE49-F238E27FC236}">
                  <a16:creationId xmlns:a16="http://schemas.microsoft.com/office/drawing/2014/main" id="{EDFD2402-6CF9-4C10-98EB-46B555732469}"/>
                </a:ext>
              </a:extLst>
            </p:cNvPr>
            <p:cNvGrpSpPr>
              <a:grpSpLocks/>
            </p:cNvGrpSpPr>
            <p:nvPr/>
          </p:nvGrpSpPr>
          <p:grpSpPr bwMode="auto">
            <a:xfrm>
              <a:off x="1689101" y="2476500"/>
              <a:ext cx="1968499" cy="1790700"/>
              <a:chOff x="1689101" y="2476500"/>
              <a:chExt cx="1968499" cy="1790700"/>
            </a:xfrm>
          </p:grpSpPr>
          <p:cxnSp>
            <p:nvCxnSpPr>
              <p:cNvPr id="78" name="Elbow Connector 50">
                <a:extLst>
                  <a:ext uri="{FF2B5EF4-FFF2-40B4-BE49-F238E27FC236}">
                    <a16:creationId xmlns:a16="http://schemas.microsoft.com/office/drawing/2014/main" id="{75F39F14-6884-4F8A-839B-520B83CC81E9}"/>
                  </a:ext>
                </a:extLst>
              </p:cNvPr>
              <p:cNvCxnSpPr>
                <a:stCxn id="79" idx="2"/>
                <a:endCxn id="94"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Arc 78">
                <a:extLst>
                  <a:ext uri="{FF2B5EF4-FFF2-40B4-BE49-F238E27FC236}">
                    <a16:creationId xmlns:a16="http://schemas.microsoft.com/office/drawing/2014/main" id="{A1595C34-D7BC-4059-8C5A-2437F03B8660}"/>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77" name="Elbow Connector 33807">
              <a:extLst>
                <a:ext uri="{FF2B5EF4-FFF2-40B4-BE49-F238E27FC236}">
                  <a16:creationId xmlns:a16="http://schemas.microsoft.com/office/drawing/2014/main" id="{A1EC9D44-75E4-4441-945F-5C38A70717F6}"/>
                </a:ext>
              </a:extLst>
            </p:cNvPr>
            <p:cNvCxnSpPr>
              <a:endCxn id="90"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2" name="Rectangle 61">
            <a:extLst>
              <a:ext uri="{FF2B5EF4-FFF2-40B4-BE49-F238E27FC236}">
                <a16:creationId xmlns:a16="http://schemas.microsoft.com/office/drawing/2014/main" id="{877EABD4-D089-4B80-B143-4EAE18F81ACF}"/>
              </a:ext>
            </a:extLst>
          </p:cNvPr>
          <p:cNvSpPr/>
          <p:nvPr/>
        </p:nvSpPr>
        <p:spPr>
          <a:xfrm>
            <a:off x="7448550" y="3058772"/>
            <a:ext cx="1682750" cy="7429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Insertion of 39</a:t>
            </a:r>
          </a:p>
        </p:txBody>
      </p:sp>
      <p:grpSp>
        <p:nvGrpSpPr>
          <p:cNvPr id="7" name="Group 6">
            <a:extLst>
              <a:ext uri="{FF2B5EF4-FFF2-40B4-BE49-F238E27FC236}">
                <a16:creationId xmlns:a16="http://schemas.microsoft.com/office/drawing/2014/main" id="{CFF8DB20-4D64-4862-9A37-8CF90261A218}"/>
              </a:ext>
            </a:extLst>
          </p:cNvPr>
          <p:cNvGrpSpPr/>
          <p:nvPr/>
        </p:nvGrpSpPr>
        <p:grpSpPr>
          <a:xfrm>
            <a:off x="7111618" y="3839822"/>
            <a:ext cx="876682" cy="1046340"/>
            <a:chOff x="6438518" y="2228850"/>
            <a:chExt cx="876682" cy="1046340"/>
          </a:xfrm>
        </p:grpSpPr>
        <p:cxnSp>
          <p:nvCxnSpPr>
            <p:cNvPr id="63" name="Straight Arrow Connector 62">
              <a:extLst>
                <a:ext uri="{FF2B5EF4-FFF2-40B4-BE49-F238E27FC236}">
                  <a16:creationId xmlns:a16="http://schemas.microsoft.com/office/drawing/2014/main" id="{CDA2D8C5-8FF7-4227-8061-B6799C5A6646}"/>
                </a:ext>
              </a:extLst>
            </p:cNvPr>
            <p:cNvCxnSpPr>
              <a:cxnSpLocks/>
            </p:cNvCxnSpPr>
            <p:nvPr/>
          </p:nvCxnSpPr>
          <p:spPr>
            <a:xfrm flipH="1">
              <a:off x="6661150" y="2228850"/>
              <a:ext cx="654050" cy="666750"/>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A9E1FD4D-E0E9-4696-96C2-704AB818407C}"/>
                </a:ext>
              </a:extLst>
            </p:cNvPr>
            <p:cNvSpPr/>
            <p:nvPr/>
          </p:nvSpPr>
          <p:spPr bwMode="auto">
            <a:xfrm>
              <a:off x="6438518" y="2894190"/>
              <a:ext cx="457200"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grpSp>
    </p:spTree>
    <p:extLst>
      <p:ext uri="{BB962C8B-B14F-4D97-AF65-F5344CB8AC3E}">
        <p14:creationId xmlns:p14="http://schemas.microsoft.com/office/powerpoint/2010/main" val="109483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subTnLst>
                                    <p:set>
                                      <p:cBhvr override="childStyle">
                                        <p:cTn dur="1" fill="hold" display="0" masterRel="nextClick" afterEffect="1"/>
                                        <p:tgtEl>
                                          <p:spTgt spid="5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wipe(down)">
                                      <p:cBhvr>
                                        <p:cTn id="17" dur="500"/>
                                        <p:tgtEl>
                                          <p:spTgt spid="56"/>
                                        </p:tgtEl>
                                      </p:cBhvr>
                                    </p:animEffect>
                                  </p:childTnLst>
                                  <p:subTnLst>
                                    <p:set>
                                      <p:cBhvr override="childStyle">
                                        <p:cTn dur="1" fill="hold" display="0" masterRel="nextClick" afterEffect="1"/>
                                        <p:tgtEl>
                                          <p:spTgt spid="56"/>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6175" y="2266950"/>
            <a:ext cx="6648450" cy="914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If the parent is full, it is split and its middle item is passed up to its parent, and so on</a:t>
            </a:r>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46</a:t>
            </a:fld>
            <a:endParaRPr lang="en-US">
              <a:latin typeface="Arial" charset="0"/>
            </a:endParaRPr>
          </a:p>
        </p:txBody>
      </p:sp>
      <p:sp>
        <p:nvSpPr>
          <p:cNvPr id="7" name="Title 6">
            <a:extLst>
              <a:ext uri="{FF2B5EF4-FFF2-40B4-BE49-F238E27FC236}">
                <a16:creationId xmlns:a16="http://schemas.microsoft.com/office/drawing/2014/main" id="{203B8BFB-C890-4A9C-ADC6-35B604E66483}"/>
              </a:ext>
            </a:extLst>
          </p:cNvPr>
          <p:cNvSpPr>
            <a:spLocks noGrp="1"/>
          </p:cNvSpPr>
          <p:nvPr>
            <p:ph type="title"/>
          </p:nvPr>
        </p:nvSpPr>
        <p:spPr/>
        <p:txBody>
          <a:bodyPr/>
          <a:lstStyle/>
          <a:p>
            <a:r>
              <a:rPr lang="en-US" dirty="0"/>
              <a:t>B-Tree Insertion</a:t>
            </a:r>
          </a:p>
        </p:txBody>
      </p:sp>
      <p:grpSp>
        <p:nvGrpSpPr>
          <p:cNvPr id="50" name="Group 33810">
            <a:extLst>
              <a:ext uri="{FF2B5EF4-FFF2-40B4-BE49-F238E27FC236}">
                <a16:creationId xmlns:a16="http://schemas.microsoft.com/office/drawing/2014/main" id="{03BEC5E4-29AA-41F1-942E-6F0044B697AB}"/>
              </a:ext>
            </a:extLst>
          </p:cNvPr>
          <p:cNvGrpSpPr>
            <a:grpSpLocks/>
          </p:cNvGrpSpPr>
          <p:nvPr/>
        </p:nvGrpSpPr>
        <p:grpSpPr bwMode="auto">
          <a:xfrm>
            <a:off x="2209800" y="3429000"/>
            <a:ext cx="7073900" cy="2362200"/>
            <a:chOff x="1460500" y="2286000"/>
            <a:chExt cx="7073900" cy="2362200"/>
          </a:xfrm>
        </p:grpSpPr>
        <p:grpSp>
          <p:nvGrpSpPr>
            <p:cNvPr id="52" name="Group 3">
              <a:extLst>
                <a:ext uri="{FF2B5EF4-FFF2-40B4-BE49-F238E27FC236}">
                  <a16:creationId xmlns:a16="http://schemas.microsoft.com/office/drawing/2014/main" id="{423317B2-2335-49CA-902E-A4234B3B1927}"/>
                </a:ext>
              </a:extLst>
            </p:cNvPr>
            <p:cNvGrpSpPr>
              <a:grpSpLocks/>
            </p:cNvGrpSpPr>
            <p:nvPr/>
          </p:nvGrpSpPr>
          <p:grpSpPr bwMode="auto">
            <a:xfrm>
              <a:off x="3657600" y="2286000"/>
              <a:ext cx="1828800" cy="381000"/>
              <a:chOff x="1600200" y="2286000"/>
              <a:chExt cx="1828800" cy="381000"/>
            </a:xfrm>
          </p:grpSpPr>
          <p:sp>
            <p:nvSpPr>
              <p:cNvPr id="95" name="Rectangle 94">
                <a:extLst>
                  <a:ext uri="{FF2B5EF4-FFF2-40B4-BE49-F238E27FC236}">
                    <a16:creationId xmlns:a16="http://schemas.microsoft.com/office/drawing/2014/main" id="{70291A73-EE45-4454-8FF8-775BA0D8BE52}"/>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6" name="Rectangle 95">
                <a:extLst>
                  <a:ext uri="{FF2B5EF4-FFF2-40B4-BE49-F238E27FC236}">
                    <a16:creationId xmlns:a16="http://schemas.microsoft.com/office/drawing/2014/main" id="{B7A733E7-465E-420A-8388-94F6ABC58EAC}"/>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97" name="Rectangle 96">
                <a:extLst>
                  <a:ext uri="{FF2B5EF4-FFF2-40B4-BE49-F238E27FC236}">
                    <a16:creationId xmlns:a16="http://schemas.microsoft.com/office/drawing/2014/main" id="{16E9216E-1311-4495-9B48-5B66B33298B3}"/>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98" name="Rectangle 97">
                <a:extLst>
                  <a:ext uri="{FF2B5EF4-FFF2-40B4-BE49-F238E27FC236}">
                    <a16:creationId xmlns:a16="http://schemas.microsoft.com/office/drawing/2014/main" id="{66C68305-EF9D-4B1B-848E-D21A77F66A85}"/>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53" name="Group 12">
              <a:extLst>
                <a:ext uri="{FF2B5EF4-FFF2-40B4-BE49-F238E27FC236}">
                  <a16:creationId xmlns:a16="http://schemas.microsoft.com/office/drawing/2014/main" id="{6BDB6017-2865-4101-9E5C-C9D1E3EACA14}"/>
                </a:ext>
              </a:extLst>
            </p:cNvPr>
            <p:cNvGrpSpPr>
              <a:grpSpLocks/>
            </p:cNvGrpSpPr>
            <p:nvPr/>
          </p:nvGrpSpPr>
          <p:grpSpPr bwMode="auto">
            <a:xfrm>
              <a:off x="2425700" y="3352800"/>
              <a:ext cx="1828800" cy="381000"/>
              <a:chOff x="1600200" y="2286000"/>
              <a:chExt cx="1828800" cy="381000"/>
            </a:xfrm>
          </p:grpSpPr>
          <p:sp>
            <p:nvSpPr>
              <p:cNvPr id="91" name="Rectangle 90">
                <a:extLst>
                  <a:ext uri="{FF2B5EF4-FFF2-40B4-BE49-F238E27FC236}">
                    <a16:creationId xmlns:a16="http://schemas.microsoft.com/office/drawing/2014/main" id="{18E929FD-D431-4AEE-971B-9185684F23F6}"/>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92" name="Rectangle 91">
                <a:extLst>
                  <a:ext uri="{FF2B5EF4-FFF2-40B4-BE49-F238E27FC236}">
                    <a16:creationId xmlns:a16="http://schemas.microsoft.com/office/drawing/2014/main" id="{B883DCB5-7A72-4AA6-9670-1CE486404FAA}"/>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93" name="Rectangle 92">
                <a:extLst>
                  <a:ext uri="{FF2B5EF4-FFF2-40B4-BE49-F238E27FC236}">
                    <a16:creationId xmlns:a16="http://schemas.microsoft.com/office/drawing/2014/main" id="{21ECF76E-1779-4D2D-A8F5-7C0754A5B3B4}"/>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94" name="Rectangle 93">
                <a:extLst>
                  <a:ext uri="{FF2B5EF4-FFF2-40B4-BE49-F238E27FC236}">
                    <a16:creationId xmlns:a16="http://schemas.microsoft.com/office/drawing/2014/main" id="{82107224-0291-40F2-BD7C-1CB1D3A73619}"/>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54" name="Group 17">
              <a:extLst>
                <a:ext uri="{FF2B5EF4-FFF2-40B4-BE49-F238E27FC236}">
                  <a16:creationId xmlns:a16="http://schemas.microsoft.com/office/drawing/2014/main" id="{6CB6F665-C3ED-4165-A922-8541077C07AF}"/>
                </a:ext>
              </a:extLst>
            </p:cNvPr>
            <p:cNvGrpSpPr>
              <a:grpSpLocks/>
            </p:cNvGrpSpPr>
            <p:nvPr/>
          </p:nvGrpSpPr>
          <p:grpSpPr bwMode="auto">
            <a:xfrm>
              <a:off x="4991100" y="3352800"/>
              <a:ext cx="1828800" cy="381000"/>
              <a:chOff x="1600200" y="2286000"/>
              <a:chExt cx="1828800" cy="381000"/>
            </a:xfrm>
          </p:grpSpPr>
          <p:sp>
            <p:nvSpPr>
              <p:cNvPr id="87" name="Rectangle 86">
                <a:extLst>
                  <a:ext uri="{FF2B5EF4-FFF2-40B4-BE49-F238E27FC236}">
                    <a16:creationId xmlns:a16="http://schemas.microsoft.com/office/drawing/2014/main" id="{67A011EA-0999-4A5A-B86C-DE90113E1A5C}"/>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88" name="Rectangle 87">
                <a:extLst>
                  <a:ext uri="{FF2B5EF4-FFF2-40B4-BE49-F238E27FC236}">
                    <a16:creationId xmlns:a16="http://schemas.microsoft.com/office/drawing/2014/main" id="{02570DF3-08CC-4917-9C55-1DE6F9178CDC}"/>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89" name="Rectangle 88">
                <a:extLst>
                  <a:ext uri="{FF2B5EF4-FFF2-40B4-BE49-F238E27FC236}">
                    <a16:creationId xmlns:a16="http://schemas.microsoft.com/office/drawing/2014/main" id="{75E9E36F-D6AB-4606-8E52-0BB1E0852F7E}"/>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90" name="Rectangle 89">
                <a:extLst>
                  <a:ext uri="{FF2B5EF4-FFF2-40B4-BE49-F238E27FC236}">
                    <a16:creationId xmlns:a16="http://schemas.microsoft.com/office/drawing/2014/main" id="{DC63AF59-F52B-44DE-BAF8-21CF6578D56C}"/>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55" name="Group 23">
              <a:extLst>
                <a:ext uri="{FF2B5EF4-FFF2-40B4-BE49-F238E27FC236}">
                  <a16:creationId xmlns:a16="http://schemas.microsoft.com/office/drawing/2014/main" id="{CF622D96-ED7C-4C4C-A1F1-14E5F5E32FC3}"/>
                </a:ext>
              </a:extLst>
            </p:cNvPr>
            <p:cNvGrpSpPr>
              <a:grpSpLocks/>
            </p:cNvGrpSpPr>
            <p:nvPr/>
          </p:nvGrpSpPr>
          <p:grpSpPr bwMode="auto">
            <a:xfrm>
              <a:off x="1460500" y="4267200"/>
              <a:ext cx="1828800" cy="381000"/>
              <a:chOff x="1600200" y="2286000"/>
              <a:chExt cx="1828800" cy="381000"/>
            </a:xfrm>
          </p:grpSpPr>
          <p:sp>
            <p:nvSpPr>
              <p:cNvPr id="83" name="Rectangle 82">
                <a:extLst>
                  <a:ext uri="{FF2B5EF4-FFF2-40B4-BE49-F238E27FC236}">
                    <a16:creationId xmlns:a16="http://schemas.microsoft.com/office/drawing/2014/main" id="{8EF9AD65-81FE-4A62-AD7C-FB80185D015D}"/>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84" name="Rectangle 83">
                <a:extLst>
                  <a:ext uri="{FF2B5EF4-FFF2-40B4-BE49-F238E27FC236}">
                    <a16:creationId xmlns:a16="http://schemas.microsoft.com/office/drawing/2014/main" id="{525B12F8-3CE2-4DE6-A71B-1AFA8EB8DFD6}"/>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85" name="Rectangle 84">
                <a:extLst>
                  <a:ext uri="{FF2B5EF4-FFF2-40B4-BE49-F238E27FC236}">
                    <a16:creationId xmlns:a16="http://schemas.microsoft.com/office/drawing/2014/main" id="{49E4204A-51BD-49B7-88FE-32D563DB4043}"/>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6" name="Rectangle 85">
                <a:extLst>
                  <a:ext uri="{FF2B5EF4-FFF2-40B4-BE49-F238E27FC236}">
                    <a16:creationId xmlns:a16="http://schemas.microsoft.com/office/drawing/2014/main" id="{F69F4F98-085A-466D-AAC5-4C59DAE95876}"/>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56" name="Group 28">
              <a:extLst>
                <a:ext uri="{FF2B5EF4-FFF2-40B4-BE49-F238E27FC236}">
                  <a16:creationId xmlns:a16="http://schemas.microsoft.com/office/drawing/2014/main" id="{2D03937A-76D3-4853-B297-45E40B779F23}"/>
                </a:ext>
              </a:extLst>
            </p:cNvPr>
            <p:cNvGrpSpPr>
              <a:grpSpLocks/>
            </p:cNvGrpSpPr>
            <p:nvPr/>
          </p:nvGrpSpPr>
          <p:grpSpPr bwMode="auto">
            <a:xfrm>
              <a:off x="3930650" y="4267200"/>
              <a:ext cx="1828800" cy="381000"/>
              <a:chOff x="1600200" y="2286000"/>
              <a:chExt cx="1828800" cy="381000"/>
            </a:xfrm>
          </p:grpSpPr>
          <p:sp>
            <p:nvSpPr>
              <p:cNvPr id="79" name="Rectangle 78">
                <a:extLst>
                  <a:ext uri="{FF2B5EF4-FFF2-40B4-BE49-F238E27FC236}">
                    <a16:creationId xmlns:a16="http://schemas.microsoft.com/office/drawing/2014/main" id="{DD8BD865-D7A0-4CA6-8B0A-DDE7F38A4154}"/>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80" name="Rectangle 79">
                <a:extLst>
                  <a:ext uri="{FF2B5EF4-FFF2-40B4-BE49-F238E27FC236}">
                    <a16:creationId xmlns:a16="http://schemas.microsoft.com/office/drawing/2014/main" id="{B62A6635-64A4-40F2-A09C-BD03B94518E8}"/>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81" name="Rectangle 80">
                <a:extLst>
                  <a:ext uri="{FF2B5EF4-FFF2-40B4-BE49-F238E27FC236}">
                    <a16:creationId xmlns:a16="http://schemas.microsoft.com/office/drawing/2014/main" id="{451F520E-D359-4789-A9BB-90188A77A467}"/>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2" name="Rectangle 81">
                <a:extLst>
                  <a:ext uri="{FF2B5EF4-FFF2-40B4-BE49-F238E27FC236}">
                    <a16:creationId xmlns:a16="http://schemas.microsoft.com/office/drawing/2014/main" id="{712A7F12-BF53-4E25-8D47-9DEF78E17AA8}"/>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7" name="Group 33">
              <a:extLst>
                <a:ext uri="{FF2B5EF4-FFF2-40B4-BE49-F238E27FC236}">
                  <a16:creationId xmlns:a16="http://schemas.microsoft.com/office/drawing/2014/main" id="{1D1604CC-3164-464C-9795-60B1A0F89E4A}"/>
                </a:ext>
              </a:extLst>
            </p:cNvPr>
            <p:cNvGrpSpPr>
              <a:grpSpLocks/>
            </p:cNvGrpSpPr>
            <p:nvPr/>
          </p:nvGrpSpPr>
          <p:grpSpPr bwMode="auto">
            <a:xfrm>
              <a:off x="6705600" y="4229100"/>
              <a:ext cx="1828800" cy="381000"/>
              <a:chOff x="1600200" y="2286000"/>
              <a:chExt cx="1828800" cy="381000"/>
            </a:xfrm>
          </p:grpSpPr>
          <p:sp>
            <p:nvSpPr>
              <p:cNvPr id="75" name="Rectangle 74">
                <a:extLst>
                  <a:ext uri="{FF2B5EF4-FFF2-40B4-BE49-F238E27FC236}">
                    <a16:creationId xmlns:a16="http://schemas.microsoft.com/office/drawing/2014/main" id="{F4AF6574-C7E6-4E6E-8F1B-7052F5540243}"/>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76" name="Rectangle 75">
                <a:extLst>
                  <a:ext uri="{FF2B5EF4-FFF2-40B4-BE49-F238E27FC236}">
                    <a16:creationId xmlns:a16="http://schemas.microsoft.com/office/drawing/2014/main" id="{FD19A597-AF24-40C9-A9A6-F6250945DED3}"/>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77" name="Rectangle 76">
                <a:extLst>
                  <a:ext uri="{FF2B5EF4-FFF2-40B4-BE49-F238E27FC236}">
                    <a16:creationId xmlns:a16="http://schemas.microsoft.com/office/drawing/2014/main" id="{DEA3D305-FC72-476E-983B-A5D17ECE0188}"/>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8" name="Rectangle 77">
                <a:extLst>
                  <a:ext uri="{FF2B5EF4-FFF2-40B4-BE49-F238E27FC236}">
                    <a16:creationId xmlns:a16="http://schemas.microsoft.com/office/drawing/2014/main" id="{71735EB0-94CC-48E2-B0F7-C30FEEA283CD}"/>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9" name="Group 33805">
              <a:extLst>
                <a:ext uri="{FF2B5EF4-FFF2-40B4-BE49-F238E27FC236}">
                  <a16:creationId xmlns:a16="http://schemas.microsoft.com/office/drawing/2014/main" id="{DADADCD2-80AF-48C7-8681-76DC43E1CC75}"/>
                </a:ext>
              </a:extLst>
            </p:cNvPr>
            <p:cNvGrpSpPr>
              <a:grpSpLocks/>
            </p:cNvGrpSpPr>
            <p:nvPr/>
          </p:nvGrpSpPr>
          <p:grpSpPr bwMode="auto">
            <a:xfrm>
              <a:off x="5486400" y="2400300"/>
              <a:ext cx="1447800" cy="1828800"/>
              <a:chOff x="5486400" y="2400300"/>
              <a:chExt cx="1447800" cy="1828800"/>
            </a:xfrm>
          </p:grpSpPr>
          <p:sp>
            <p:nvSpPr>
              <p:cNvPr id="72" name="Arc 71">
                <a:extLst>
                  <a:ext uri="{FF2B5EF4-FFF2-40B4-BE49-F238E27FC236}">
                    <a16:creationId xmlns:a16="http://schemas.microsoft.com/office/drawing/2014/main" id="{37CC2B63-FB7C-4A2E-B158-0E111A3D0BD3}"/>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4" name="Elbow Connector 59">
                <a:extLst>
                  <a:ext uri="{FF2B5EF4-FFF2-40B4-BE49-F238E27FC236}">
                    <a16:creationId xmlns:a16="http://schemas.microsoft.com/office/drawing/2014/main" id="{923B5E55-AACF-4D4F-8331-A020940FC64F}"/>
                  </a:ext>
                </a:extLst>
              </p:cNvPr>
              <p:cNvCxnSpPr>
                <a:stCxn id="72" idx="0"/>
                <a:endCxn id="75"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2" name="Group 33804">
              <a:extLst>
                <a:ext uri="{FF2B5EF4-FFF2-40B4-BE49-F238E27FC236}">
                  <a16:creationId xmlns:a16="http://schemas.microsoft.com/office/drawing/2014/main" id="{B7D36227-3751-4D1A-984D-131D84FEFBAC}"/>
                </a:ext>
              </a:extLst>
            </p:cNvPr>
            <p:cNvGrpSpPr>
              <a:grpSpLocks/>
            </p:cNvGrpSpPr>
            <p:nvPr/>
          </p:nvGrpSpPr>
          <p:grpSpPr bwMode="auto">
            <a:xfrm>
              <a:off x="5029200" y="2552700"/>
              <a:ext cx="368300" cy="800100"/>
              <a:chOff x="5029200" y="2552700"/>
              <a:chExt cx="368300" cy="800100"/>
            </a:xfrm>
          </p:grpSpPr>
          <p:sp>
            <p:nvSpPr>
              <p:cNvPr id="70" name="Arc 69">
                <a:extLst>
                  <a:ext uri="{FF2B5EF4-FFF2-40B4-BE49-F238E27FC236}">
                    <a16:creationId xmlns:a16="http://schemas.microsoft.com/office/drawing/2014/main" id="{5B932E68-0CE0-4519-83F6-16683A489E4D}"/>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1" name="Straight Arrow Connector 70">
                <a:extLst>
                  <a:ext uri="{FF2B5EF4-FFF2-40B4-BE49-F238E27FC236}">
                    <a16:creationId xmlns:a16="http://schemas.microsoft.com/office/drawing/2014/main" id="{310EDAA9-37DE-47F5-9FA5-F194AE07AF07}"/>
                  </a:ext>
                </a:extLst>
              </p:cNvPr>
              <p:cNvCxnSpPr>
                <a:stCxn id="70" idx="0"/>
                <a:endCxn id="87"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3" name="Group 33803">
              <a:extLst>
                <a:ext uri="{FF2B5EF4-FFF2-40B4-BE49-F238E27FC236}">
                  <a16:creationId xmlns:a16="http://schemas.microsoft.com/office/drawing/2014/main" id="{97A4F299-B3C8-4BD3-B452-2974D9CB264C}"/>
                </a:ext>
              </a:extLst>
            </p:cNvPr>
            <p:cNvGrpSpPr>
              <a:grpSpLocks/>
            </p:cNvGrpSpPr>
            <p:nvPr/>
          </p:nvGrpSpPr>
          <p:grpSpPr bwMode="auto">
            <a:xfrm>
              <a:off x="2654301" y="2476500"/>
              <a:ext cx="1460500" cy="876300"/>
              <a:chOff x="2654300" y="2476500"/>
              <a:chExt cx="1917700" cy="876300"/>
            </a:xfrm>
          </p:grpSpPr>
          <p:sp>
            <p:nvSpPr>
              <p:cNvPr id="68" name="Arc 67">
                <a:extLst>
                  <a:ext uri="{FF2B5EF4-FFF2-40B4-BE49-F238E27FC236}">
                    <a16:creationId xmlns:a16="http://schemas.microsoft.com/office/drawing/2014/main" id="{2D96E2C2-4B6F-4F3B-86A7-14CDC7FF7D2F}"/>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9" name="Elbow Connector 33799">
                <a:extLst>
                  <a:ext uri="{FF2B5EF4-FFF2-40B4-BE49-F238E27FC236}">
                    <a16:creationId xmlns:a16="http://schemas.microsoft.com/office/drawing/2014/main" id="{1B97584D-6E24-42B9-BDD5-1D7C1C632D87}"/>
                  </a:ext>
                </a:extLst>
              </p:cNvPr>
              <p:cNvCxnSpPr>
                <a:stCxn id="68" idx="2"/>
                <a:endCxn id="91"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4" name="Group 33802">
              <a:extLst>
                <a:ext uri="{FF2B5EF4-FFF2-40B4-BE49-F238E27FC236}">
                  <a16:creationId xmlns:a16="http://schemas.microsoft.com/office/drawing/2014/main" id="{CA765B36-7C36-4859-8EEF-751567FD0F30}"/>
                </a:ext>
              </a:extLst>
            </p:cNvPr>
            <p:cNvGrpSpPr>
              <a:grpSpLocks/>
            </p:cNvGrpSpPr>
            <p:nvPr/>
          </p:nvGrpSpPr>
          <p:grpSpPr bwMode="auto">
            <a:xfrm>
              <a:off x="1689101" y="2476500"/>
              <a:ext cx="1968499" cy="1790700"/>
              <a:chOff x="1689101" y="2476500"/>
              <a:chExt cx="1968499" cy="1790700"/>
            </a:xfrm>
          </p:grpSpPr>
          <p:cxnSp>
            <p:nvCxnSpPr>
              <p:cNvPr id="66" name="Elbow Connector 50">
                <a:extLst>
                  <a:ext uri="{FF2B5EF4-FFF2-40B4-BE49-F238E27FC236}">
                    <a16:creationId xmlns:a16="http://schemas.microsoft.com/office/drawing/2014/main" id="{AA501A07-CA5B-476C-8755-5E26E75D364A}"/>
                  </a:ext>
                </a:extLst>
              </p:cNvPr>
              <p:cNvCxnSpPr>
                <a:stCxn id="67" idx="2"/>
                <a:endCxn id="83"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Arc 66">
                <a:extLst>
                  <a:ext uri="{FF2B5EF4-FFF2-40B4-BE49-F238E27FC236}">
                    <a16:creationId xmlns:a16="http://schemas.microsoft.com/office/drawing/2014/main" id="{4AE62B63-C7AA-44FA-B680-A28DA9C48BC1}"/>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65" name="Elbow Connector 33807">
              <a:extLst>
                <a:ext uri="{FF2B5EF4-FFF2-40B4-BE49-F238E27FC236}">
                  <a16:creationId xmlns:a16="http://schemas.microsoft.com/office/drawing/2014/main" id="{4590B2BD-E799-4B37-BFD3-A1C4CBF2A6C7}"/>
                </a:ext>
              </a:extLst>
            </p:cNvPr>
            <p:cNvCxnSpPr>
              <a:endCxn id="79"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Rectangle 98">
            <a:extLst>
              <a:ext uri="{FF2B5EF4-FFF2-40B4-BE49-F238E27FC236}">
                <a16:creationId xmlns:a16="http://schemas.microsoft.com/office/drawing/2014/main" id="{23B80428-B0E1-486A-BDBA-4871A910EA53}"/>
              </a:ext>
            </a:extLst>
          </p:cNvPr>
          <p:cNvSpPr/>
          <p:nvPr/>
        </p:nvSpPr>
        <p:spPr>
          <a:xfrm>
            <a:off x="2428382" y="1352549"/>
            <a:ext cx="6648450" cy="914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If a leaf to receive the insertion is full, it is split into two nodes, each containing approximately half the items, and the middle item is passed up to the split node's parent</a:t>
            </a:r>
          </a:p>
        </p:txBody>
      </p:sp>
    </p:spTree>
    <p:extLst>
      <p:ext uri="{BB962C8B-B14F-4D97-AF65-F5344CB8AC3E}">
        <p14:creationId xmlns:p14="http://schemas.microsoft.com/office/powerpoint/2010/main" val="36805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3376" y="1590685"/>
            <a:ext cx="1933575" cy="990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Insert 17</a:t>
            </a:r>
          </a:p>
        </p:txBody>
      </p:sp>
      <p:sp>
        <p:nvSpPr>
          <p:cNvPr id="4" name="Footer Placeholder 3"/>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47</a:t>
            </a:fld>
            <a:endParaRPr lang="en-US">
              <a:latin typeface="Arial" charset="0"/>
            </a:endParaRPr>
          </a:p>
        </p:txBody>
      </p:sp>
      <p:sp>
        <p:nvSpPr>
          <p:cNvPr id="7" name="Title 6">
            <a:extLst>
              <a:ext uri="{FF2B5EF4-FFF2-40B4-BE49-F238E27FC236}">
                <a16:creationId xmlns:a16="http://schemas.microsoft.com/office/drawing/2014/main" id="{B7EEFA6D-9044-4C88-BFCC-EC4049CA2488}"/>
              </a:ext>
            </a:extLst>
          </p:cNvPr>
          <p:cNvSpPr>
            <a:spLocks noGrp="1"/>
          </p:cNvSpPr>
          <p:nvPr>
            <p:ph type="title"/>
          </p:nvPr>
        </p:nvSpPr>
        <p:spPr/>
        <p:txBody>
          <a:bodyPr/>
          <a:lstStyle/>
          <a:p>
            <a:r>
              <a:rPr lang="en-US" dirty="0"/>
              <a:t>B-Tree Insertion</a:t>
            </a:r>
          </a:p>
        </p:txBody>
      </p:sp>
      <p:grpSp>
        <p:nvGrpSpPr>
          <p:cNvPr id="50" name="Group 33810">
            <a:extLst>
              <a:ext uri="{FF2B5EF4-FFF2-40B4-BE49-F238E27FC236}">
                <a16:creationId xmlns:a16="http://schemas.microsoft.com/office/drawing/2014/main" id="{261D372D-8678-410F-9619-BF41152DF0F6}"/>
              </a:ext>
            </a:extLst>
          </p:cNvPr>
          <p:cNvGrpSpPr>
            <a:grpSpLocks/>
          </p:cNvGrpSpPr>
          <p:nvPr/>
        </p:nvGrpSpPr>
        <p:grpSpPr bwMode="auto">
          <a:xfrm>
            <a:off x="2209800" y="3429000"/>
            <a:ext cx="7073900" cy="2362200"/>
            <a:chOff x="1460500" y="2286000"/>
            <a:chExt cx="7073900" cy="2362200"/>
          </a:xfrm>
        </p:grpSpPr>
        <p:grpSp>
          <p:nvGrpSpPr>
            <p:cNvPr id="52" name="Group 3">
              <a:extLst>
                <a:ext uri="{FF2B5EF4-FFF2-40B4-BE49-F238E27FC236}">
                  <a16:creationId xmlns:a16="http://schemas.microsoft.com/office/drawing/2014/main" id="{4AB6D9F6-D474-42B1-B289-84A023F325E6}"/>
                </a:ext>
              </a:extLst>
            </p:cNvPr>
            <p:cNvGrpSpPr>
              <a:grpSpLocks/>
            </p:cNvGrpSpPr>
            <p:nvPr/>
          </p:nvGrpSpPr>
          <p:grpSpPr bwMode="auto">
            <a:xfrm>
              <a:off x="3657600" y="2286000"/>
              <a:ext cx="1828800" cy="381000"/>
              <a:chOff x="1600200" y="2286000"/>
              <a:chExt cx="1828800" cy="381000"/>
            </a:xfrm>
          </p:grpSpPr>
          <p:sp>
            <p:nvSpPr>
              <p:cNvPr id="95" name="Rectangle 94">
                <a:extLst>
                  <a:ext uri="{FF2B5EF4-FFF2-40B4-BE49-F238E27FC236}">
                    <a16:creationId xmlns:a16="http://schemas.microsoft.com/office/drawing/2014/main" id="{7D93420A-D4C5-4D74-BB24-24092D433786}"/>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6" name="Rectangle 95">
                <a:extLst>
                  <a:ext uri="{FF2B5EF4-FFF2-40B4-BE49-F238E27FC236}">
                    <a16:creationId xmlns:a16="http://schemas.microsoft.com/office/drawing/2014/main" id="{50BF1F9D-FF34-436F-9B89-B44C391834F1}"/>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97" name="Rectangle 96">
                <a:extLst>
                  <a:ext uri="{FF2B5EF4-FFF2-40B4-BE49-F238E27FC236}">
                    <a16:creationId xmlns:a16="http://schemas.microsoft.com/office/drawing/2014/main" id="{D7524773-AE9A-4F8A-8CDC-57BC670CA523}"/>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98" name="Rectangle 97">
                <a:extLst>
                  <a:ext uri="{FF2B5EF4-FFF2-40B4-BE49-F238E27FC236}">
                    <a16:creationId xmlns:a16="http://schemas.microsoft.com/office/drawing/2014/main" id="{02CBA506-60C3-4D62-B71E-E0B0C45D8837}"/>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53" name="Group 12">
              <a:extLst>
                <a:ext uri="{FF2B5EF4-FFF2-40B4-BE49-F238E27FC236}">
                  <a16:creationId xmlns:a16="http://schemas.microsoft.com/office/drawing/2014/main" id="{F79F6871-524C-4EA7-8978-988DFD4BB8C0}"/>
                </a:ext>
              </a:extLst>
            </p:cNvPr>
            <p:cNvGrpSpPr>
              <a:grpSpLocks/>
            </p:cNvGrpSpPr>
            <p:nvPr/>
          </p:nvGrpSpPr>
          <p:grpSpPr bwMode="auto">
            <a:xfrm>
              <a:off x="2425700" y="3352800"/>
              <a:ext cx="1828800" cy="381000"/>
              <a:chOff x="1600200" y="2286000"/>
              <a:chExt cx="1828800" cy="381000"/>
            </a:xfrm>
          </p:grpSpPr>
          <p:sp>
            <p:nvSpPr>
              <p:cNvPr id="91" name="Rectangle 90">
                <a:extLst>
                  <a:ext uri="{FF2B5EF4-FFF2-40B4-BE49-F238E27FC236}">
                    <a16:creationId xmlns:a16="http://schemas.microsoft.com/office/drawing/2014/main" id="{E7AA4FF6-8BAA-46E3-9711-B440CC0AE15C}"/>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92" name="Rectangle 91">
                <a:extLst>
                  <a:ext uri="{FF2B5EF4-FFF2-40B4-BE49-F238E27FC236}">
                    <a16:creationId xmlns:a16="http://schemas.microsoft.com/office/drawing/2014/main" id="{AB4C29A2-6F1E-4E7B-9EC3-5A575EBC6ED7}"/>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93" name="Rectangle 92">
                <a:extLst>
                  <a:ext uri="{FF2B5EF4-FFF2-40B4-BE49-F238E27FC236}">
                    <a16:creationId xmlns:a16="http://schemas.microsoft.com/office/drawing/2014/main" id="{72313840-78FC-40E9-9AA6-4C5B834066BC}"/>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94" name="Rectangle 93">
                <a:extLst>
                  <a:ext uri="{FF2B5EF4-FFF2-40B4-BE49-F238E27FC236}">
                    <a16:creationId xmlns:a16="http://schemas.microsoft.com/office/drawing/2014/main" id="{041E8A24-218E-4A3E-9460-60524DDAF39E}"/>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54" name="Group 17">
              <a:extLst>
                <a:ext uri="{FF2B5EF4-FFF2-40B4-BE49-F238E27FC236}">
                  <a16:creationId xmlns:a16="http://schemas.microsoft.com/office/drawing/2014/main" id="{298A53FC-61E8-47DE-817E-C3A2FC58E3B5}"/>
                </a:ext>
              </a:extLst>
            </p:cNvPr>
            <p:cNvGrpSpPr>
              <a:grpSpLocks/>
            </p:cNvGrpSpPr>
            <p:nvPr/>
          </p:nvGrpSpPr>
          <p:grpSpPr bwMode="auto">
            <a:xfrm>
              <a:off x="4991100" y="3352800"/>
              <a:ext cx="1828800" cy="381000"/>
              <a:chOff x="1600200" y="2286000"/>
              <a:chExt cx="1828800" cy="381000"/>
            </a:xfrm>
          </p:grpSpPr>
          <p:sp>
            <p:nvSpPr>
              <p:cNvPr id="87" name="Rectangle 86">
                <a:extLst>
                  <a:ext uri="{FF2B5EF4-FFF2-40B4-BE49-F238E27FC236}">
                    <a16:creationId xmlns:a16="http://schemas.microsoft.com/office/drawing/2014/main" id="{5180F71C-CCBD-46C2-99EE-981EB46ACCEE}"/>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88" name="Rectangle 87">
                <a:extLst>
                  <a:ext uri="{FF2B5EF4-FFF2-40B4-BE49-F238E27FC236}">
                    <a16:creationId xmlns:a16="http://schemas.microsoft.com/office/drawing/2014/main" id="{B563A66D-B5E7-47D8-A097-71A09574A1FD}"/>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89" name="Rectangle 88">
                <a:extLst>
                  <a:ext uri="{FF2B5EF4-FFF2-40B4-BE49-F238E27FC236}">
                    <a16:creationId xmlns:a16="http://schemas.microsoft.com/office/drawing/2014/main" id="{9AEBC9D3-9F0B-48B8-9A7A-CB13DABA2E96}"/>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90" name="Rectangle 89">
                <a:extLst>
                  <a:ext uri="{FF2B5EF4-FFF2-40B4-BE49-F238E27FC236}">
                    <a16:creationId xmlns:a16="http://schemas.microsoft.com/office/drawing/2014/main" id="{0871B064-59E8-4629-8DDC-660AC6FBF7FB}"/>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55" name="Group 23">
              <a:extLst>
                <a:ext uri="{FF2B5EF4-FFF2-40B4-BE49-F238E27FC236}">
                  <a16:creationId xmlns:a16="http://schemas.microsoft.com/office/drawing/2014/main" id="{288BCC21-084D-46A9-9EB2-0BA213651CE4}"/>
                </a:ext>
              </a:extLst>
            </p:cNvPr>
            <p:cNvGrpSpPr>
              <a:grpSpLocks/>
            </p:cNvGrpSpPr>
            <p:nvPr/>
          </p:nvGrpSpPr>
          <p:grpSpPr bwMode="auto">
            <a:xfrm>
              <a:off x="1460500" y="4267200"/>
              <a:ext cx="1828800" cy="381000"/>
              <a:chOff x="1600200" y="2286000"/>
              <a:chExt cx="1828800" cy="381000"/>
            </a:xfrm>
          </p:grpSpPr>
          <p:sp>
            <p:nvSpPr>
              <p:cNvPr id="83" name="Rectangle 82">
                <a:extLst>
                  <a:ext uri="{FF2B5EF4-FFF2-40B4-BE49-F238E27FC236}">
                    <a16:creationId xmlns:a16="http://schemas.microsoft.com/office/drawing/2014/main" id="{79B911D3-6384-46DC-A21F-3000FB751C91}"/>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84" name="Rectangle 83">
                <a:extLst>
                  <a:ext uri="{FF2B5EF4-FFF2-40B4-BE49-F238E27FC236}">
                    <a16:creationId xmlns:a16="http://schemas.microsoft.com/office/drawing/2014/main" id="{B317C26C-590C-4E3B-9286-A491CBF4D54C}"/>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85" name="Rectangle 84">
                <a:extLst>
                  <a:ext uri="{FF2B5EF4-FFF2-40B4-BE49-F238E27FC236}">
                    <a16:creationId xmlns:a16="http://schemas.microsoft.com/office/drawing/2014/main" id="{53BBF52D-8F77-46A6-B916-CB5E88956AEE}"/>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6" name="Rectangle 85">
                <a:extLst>
                  <a:ext uri="{FF2B5EF4-FFF2-40B4-BE49-F238E27FC236}">
                    <a16:creationId xmlns:a16="http://schemas.microsoft.com/office/drawing/2014/main" id="{FFF12C98-EB35-4FAF-8D73-64ECCDCC7724}"/>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56" name="Group 28">
              <a:extLst>
                <a:ext uri="{FF2B5EF4-FFF2-40B4-BE49-F238E27FC236}">
                  <a16:creationId xmlns:a16="http://schemas.microsoft.com/office/drawing/2014/main" id="{07FBFB50-E450-4ADB-957D-0DF2AF3F9FA7}"/>
                </a:ext>
              </a:extLst>
            </p:cNvPr>
            <p:cNvGrpSpPr>
              <a:grpSpLocks/>
            </p:cNvGrpSpPr>
            <p:nvPr/>
          </p:nvGrpSpPr>
          <p:grpSpPr bwMode="auto">
            <a:xfrm>
              <a:off x="3930650" y="4267200"/>
              <a:ext cx="1828800" cy="381000"/>
              <a:chOff x="1600200" y="2286000"/>
              <a:chExt cx="1828800" cy="381000"/>
            </a:xfrm>
          </p:grpSpPr>
          <p:sp>
            <p:nvSpPr>
              <p:cNvPr id="79" name="Rectangle 78">
                <a:extLst>
                  <a:ext uri="{FF2B5EF4-FFF2-40B4-BE49-F238E27FC236}">
                    <a16:creationId xmlns:a16="http://schemas.microsoft.com/office/drawing/2014/main" id="{BB26E233-C146-4608-A93B-59047E55E4E0}"/>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80" name="Rectangle 79">
                <a:extLst>
                  <a:ext uri="{FF2B5EF4-FFF2-40B4-BE49-F238E27FC236}">
                    <a16:creationId xmlns:a16="http://schemas.microsoft.com/office/drawing/2014/main" id="{35D006BA-72BE-4420-BD69-008BCEAB701F}"/>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81" name="Rectangle 80">
                <a:extLst>
                  <a:ext uri="{FF2B5EF4-FFF2-40B4-BE49-F238E27FC236}">
                    <a16:creationId xmlns:a16="http://schemas.microsoft.com/office/drawing/2014/main" id="{EE52BCD8-EAA6-4550-B73B-C6C8ABE8E4E6}"/>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2" name="Rectangle 81">
                <a:extLst>
                  <a:ext uri="{FF2B5EF4-FFF2-40B4-BE49-F238E27FC236}">
                    <a16:creationId xmlns:a16="http://schemas.microsoft.com/office/drawing/2014/main" id="{29D7200C-7851-4A67-AD4E-D0C17E704923}"/>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7" name="Group 33">
              <a:extLst>
                <a:ext uri="{FF2B5EF4-FFF2-40B4-BE49-F238E27FC236}">
                  <a16:creationId xmlns:a16="http://schemas.microsoft.com/office/drawing/2014/main" id="{58D6218C-22EB-4B9D-820A-5EF78AF0BB89}"/>
                </a:ext>
              </a:extLst>
            </p:cNvPr>
            <p:cNvGrpSpPr>
              <a:grpSpLocks/>
            </p:cNvGrpSpPr>
            <p:nvPr/>
          </p:nvGrpSpPr>
          <p:grpSpPr bwMode="auto">
            <a:xfrm>
              <a:off x="6705600" y="4229100"/>
              <a:ext cx="1828800" cy="381000"/>
              <a:chOff x="1600200" y="2286000"/>
              <a:chExt cx="1828800" cy="381000"/>
            </a:xfrm>
          </p:grpSpPr>
          <p:sp>
            <p:nvSpPr>
              <p:cNvPr id="75" name="Rectangle 74">
                <a:extLst>
                  <a:ext uri="{FF2B5EF4-FFF2-40B4-BE49-F238E27FC236}">
                    <a16:creationId xmlns:a16="http://schemas.microsoft.com/office/drawing/2014/main" id="{7CF048C5-714F-4A83-8A45-6DC9A3CEAFA9}"/>
                  </a:ext>
                </a:extLst>
              </p:cNvPr>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76" name="Rectangle 75">
                <a:extLst>
                  <a:ext uri="{FF2B5EF4-FFF2-40B4-BE49-F238E27FC236}">
                    <a16:creationId xmlns:a16="http://schemas.microsoft.com/office/drawing/2014/main" id="{A5C6A080-1520-4780-818D-D48ADF6AA55F}"/>
                  </a:ext>
                </a:extLst>
              </p:cNvPr>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77" name="Rectangle 76">
                <a:extLst>
                  <a:ext uri="{FF2B5EF4-FFF2-40B4-BE49-F238E27FC236}">
                    <a16:creationId xmlns:a16="http://schemas.microsoft.com/office/drawing/2014/main" id="{77AFF1C9-F272-4914-8461-2F2017569DBB}"/>
                  </a:ext>
                </a:extLst>
              </p:cNvPr>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8" name="Rectangle 77">
                <a:extLst>
                  <a:ext uri="{FF2B5EF4-FFF2-40B4-BE49-F238E27FC236}">
                    <a16:creationId xmlns:a16="http://schemas.microsoft.com/office/drawing/2014/main" id="{3269A7E9-C9AC-497E-8DDB-243BD9624588}"/>
                  </a:ext>
                </a:extLst>
              </p:cNvPr>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59" name="Group 33805">
              <a:extLst>
                <a:ext uri="{FF2B5EF4-FFF2-40B4-BE49-F238E27FC236}">
                  <a16:creationId xmlns:a16="http://schemas.microsoft.com/office/drawing/2014/main" id="{6FADEAED-09A0-49B5-8F1A-9DBA5D78D456}"/>
                </a:ext>
              </a:extLst>
            </p:cNvPr>
            <p:cNvGrpSpPr>
              <a:grpSpLocks/>
            </p:cNvGrpSpPr>
            <p:nvPr/>
          </p:nvGrpSpPr>
          <p:grpSpPr bwMode="auto">
            <a:xfrm>
              <a:off x="5486400" y="2400300"/>
              <a:ext cx="1447800" cy="1828800"/>
              <a:chOff x="5486400" y="2400300"/>
              <a:chExt cx="1447800" cy="1828800"/>
            </a:xfrm>
          </p:grpSpPr>
          <p:sp>
            <p:nvSpPr>
              <p:cNvPr id="72" name="Arc 71">
                <a:extLst>
                  <a:ext uri="{FF2B5EF4-FFF2-40B4-BE49-F238E27FC236}">
                    <a16:creationId xmlns:a16="http://schemas.microsoft.com/office/drawing/2014/main" id="{C03A8959-2BFA-4EED-B115-629EE4B01F82}"/>
                  </a:ext>
                </a:extLst>
              </p:cNvPr>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4" name="Elbow Connector 59">
                <a:extLst>
                  <a:ext uri="{FF2B5EF4-FFF2-40B4-BE49-F238E27FC236}">
                    <a16:creationId xmlns:a16="http://schemas.microsoft.com/office/drawing/2014/main" id="{4FEAD119-9C30-4FA8-AAF0-D3FAF225D433}"/>
                  </a:ext>
                </a:extLst>
              </p:cNvPr>
              <p:cNvCxnSpPr>
                <a:stCxn id="72" idx="0"/>
                <a:endCxn id="75" idx="0"/>
              </p:cNvCxnSpPr>
              <p:nvPr/>
            </p:nvCxnSpPr>
            <p:spPr>
              <a:xfrm>
                <a:off x="5784850" y="2933700"/>
                <a:ext cx="1149350" cy="1295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2" name="Group 33804">
              <a:extLst>
                <a:ext uri="{FF2B5EF4-FFF2-40B4-BE49-F238E27FC236}">
                  <a16:creationId xmlns:a16="http://schemas.microsoft.com/office/drawing/2014/main" id="{9A2D4C48-57F6-4C4A-8C53-360AFBE52B3C}"/>
                </a:ext>
              </a:extLst>
            </p:cNvPr>
            <p:cNvGrpSpPr>
              <a:grpSpLocks/>
            </p:cNvGrpSpPr>
            <p:nvPr/>
          </p:nvGrpSpPr>
          <p:grpSpPr bwMode="auto">
            <a:xfrm>
              <a:off x="5029200" y="2552700"/>
              <a:ext cx="368300" cy="800100"/>
              <a:chOff x="5029200" y="2552700"/>
              <a:chExt cx="368300" cy="800100"/>
            </a:xfrm>
          </p:grpSpPr>
          <p:sp>
            <p:nvSpPr>
              <p:cNvPr id="70" name="Arc 69">
                <a:extLst>
                  <a:ext uri="{FF2B5EF4-FFF2-40B4-BE49-F238E27FC236}">
                    <a16:creationId xmlns:a16="http://schemas.microsoft.com/office/drawing/2014/main" id="{9CB61313-7012-49C2-BF20-4BE9552EA6FF}"/>
                  </a:ext>
                </a:extLst>
              </p:cNvPr>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71" name="Straight Arrow Connector 70">
                <a:extLst>
                  <a:ext uri="{FF2B5EF4-FFF2-40B4-BE49-F238E27FC236}">
                    <a16:creationId xmlns:a16="http://schemas.microsoft.com/office/drawing/2014/main" id="{5F364487-2246-4A9A-9892-69BE5588366E}"/>
                  </a:ext>
                </a:extLst>
              </p:cNvPr>
              <p:cNvCxnSpPr>
                <a:stCxn id="70" idx="0"/>
                <a:endCxn id="87" idx="0"/>
              </p:cNvCxnSpPr>
              <p:nvPr/>
            </p:nvCxnSpPr>
            <p:spPr>
              <a:xfrm>
                <a:off x="5213350" y="2819400"/>
                <a:ext cx="63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3" name="Group 33803">
              <a:extLst>
                <a:ext uri="{FF2B5EF4-FFF2-40B4-BE49-F238E27FC236}">
                  <a16:creationId xmlns:a16="http://schemas.microsoft.com/office/drawing/2014/main" id="{CCD89A78-062D-413A-A022-3161F9C40815}"/>
                </a:ext>
              </a:extLst>
            </p:cNvPr>
            <p:cNvGrpSpPr>
              <a:grpSpLocks/>
            </p:cNvGrpSpPr>
            <p:nvPr/>
          </p:nvGrpSpPr>
          <p:grpSpPr bwMode="auto">
            <a:xfrm>
              <a:off x="2654301" y="2476500"/>
              <a:ext cx="1460500" cy="876300"/>
              <a:chOff x="2654300" y="2476500"/>
              <a:chExt cx="1917700" cy="876300"/>
            </a:xfrm>
          </p:grpSpPr>
          <p:sp>
            <p:nvSpPr>
              <p:cNvPr id="68" name="Arc 67">
                <a:extLst>
                  <a:ext uri="{FF2B5EF4-FFF2-40B4-BE49-F238E27FC236}">
                    <a16:creationId xmlns:a16="http://schemas.microsoft.com/office/drawing/2014/main" id="{588C06C7-AF13-45CE-955C-6540E0FFCE57}"/>
                  </a:ext>
                </a:extLst>
              </p:cNvPr>
              <p:cNvSpPr/>
              <p:nvPr/>
            </p:nvSpPr>
            <p:spPr>
              <a:xfrm rot="5400000">
                <a:off x="4105019"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9" name="Elbow Connector 33799">
                <a:extLst>
                  <a:ext uri="{FF2B5EF4-FFF2-40B4-BE49-F238E27FC236}">
                    <a16:creationId xmlns:a16="http://schemas.microsoft.com/office/drawing/2014/main" id="{2BE58C38-CDFE-4BAF-B4BB-30AB07D69A9E}"/>
                  </a:ext>
                </a:extLst>
              </p:cNvPr>
              <p:cNvCxnSpPr>
                <a:stCxn id="68" idx="2"/>
                <a:endCxn id="91" idx="0"/>
              </p:cNvCxnSpPr>
              <p:nvPr/>
            </p:nvCxnSpPr>
            <p:spPr>
              <a:xfrm rot="10800000" flipV="1">
                <a:off x="2654299" y="2895600"/>
                <a:ext cx="166131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4" name="Group 33802">
              <a:extLst>
                <a:ext uri="{FF2B5EF4-FFF2-40B4-BE49-F238E27FC236}">
                  <a16:creationId xmlns:a16="http://schemas.microsoft.com/office/drawing/2014/main" id="{1B4697DC-EE00-43A1-8AA2-E1985C235FAA}"/>
                </a:ext>
              </a:extLst>
            </p:cNvPr>
            <p:cNvGrpSpPr>
              <a:grpSpLocks/>
            </p:cNvGrpSpPr>
            <p:nvPr/>
          </p:nvGrpSpPr>
          <p:grpSpPr bwMode="auto">
            <a:xfrm>
              <a:off x="1689101" y="2476500"/>
              <a:ext cx="1968499" cy="1790700"/>
              <a:chOff x="1689101" y="2476500"/>
              <a:chExt cx="1968499" cy="1790700"/>
            </a:xfrm>
          </p:grpSpPr>
          <p:cxnSp>
            <p:nvCxnSpPr>
              <p:cNvPr id="66" name="Elbow Connector 50">
                <a:extLst>
                  <a:ext uri="{FF2B5EF4-FFF2-40B4-BE49-F238E27FC236}">
                    <a16:creationId xmlns:a16="http://schemas.microsoft.com/office/drawing/2014/main" id="{7D82A4CE-6ADF-446D-B1C2-A4B1A8EF7D02}"/>
                  </a:ext>
                </a:extLst>
              </p:cNvPr>
              <p:cNvCxnSpPr>
                <a:stCxn id="67" idx="2"/>
                <a:endCxn id="83" idx="0"/>
              </p:cNvCxnSpPr>
              <p:nvPr/>
            </p:nvCxnSpPr>
            <p:spPr>
              <a:xfrm rot="10800000" flipV="1">
                <a:off x="1689100" y="2819400"/>
                <a:ext cx="1711325" cy="1447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Arc 66">
                <a:extLst>
                  <a:ext uri="{FF2B5EF4-FFF2-40B4-BE49-F238E27FC236}">
                    <a16:creationId xmlns:a16="http://schemas.microsoft.com/office/drawing/2014/main" id="{88EADCB3-095E-4380-B5B7-AE4BA2FFEB24}"/>
                  </a:ext>
                </a:extLst>
              </p:cNvPr>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65" name="Elbow Connector 33807">
              <a:extLst>
                <a:ext uri="{FF2B5EF4-FFF2-40B4-BE49-F238E27FC236}">
                  <a16:creationId xmlns:a16="http://schemas.microsoft.com/office/drawing/2014/main" id="{9A79202C-9A3B-4D2C-9B25-613F831F43CA}"/>
                </a:ext>
              </a:extLst>
            </p:cNvPr>
            <p:cNvCxnSpPr>
              <a:endCxn id="79" idx="0"/>
            </p:cNvCxnSpPr>
            <p:nvPr/>
          </p:nvCxnSpPr>
          <p:spPr>
            <a:xfrm rot="5400000">
              <a:off x="3575050" y="3270250"/>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516385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5C23E6A-5E29-4C6C-99C0-130D66C1C2B8}"/>
              </a:ext>
            </a:extLst>
          </p:cNvPr>
          <p:cNvGrpSpPr/>
          <p:nvPr/>
        </p:nvGrpSpPr>
        <p:grpSpPr>
          <a:xfrm>
            <a:off x="2209800" y="3429000"/>
            <a:ext cx="7073900" cy="2362200"/>
            <a:chOff x="1295400" y="3441879"/>
            <a:chExt cx="7073900" cy="2362200"/>
          </a:xfrm>
        </p:grpSpPr>
        <p:grpSp>
          <p:nvGrpSpPr>
            <p:cNvPr id="307202" name="Group 3"/>
            <p:cNvGrpSpPr>
              <a:grpSpLocks/>
            </p:cNvGrpSpPr>
            <p:nvPr/>
          </p:nvGrpSpPr>
          <p:grpSpPr bwMode="auto">
            <a:xfrm>
              <a:off x="3492500" y="3441879"/>
              <a:ext cx="1828800" cy="381000"/>
              <a:chOff x="1600200" y="2286000"/>
              <a:chExt cx="1828800" cy="381000"/>
            </a:xfrm>
          </p:grpSpPr>
          <p:sp>
            <p:nvSpPr>
              <p:cNvPr id="3" name="Rectangle 2"/>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 name="Rectangle 8"/>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10" name="Rectangle 9"/>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11" name="Rectangle 10"/>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07203" name="Group 12"/>
            <p:cNvGrpSpPr>
              <a:grpSpLocks/>
            </p:cNvGrpSpPr>
            <p:nvPr/>
          </p:nvGrpSpPr>
          <p:grpSpPr bwMode="auto">
            <a:xfrm>
              <a:off x="2260600" y="4508679"/>
              <a:ext cx="1828800" cy="381000"/>
              <a:chOff x="1600200" y="2286000"/>
              <a:chExt cx="1828800" cy="381000"/>
            </a:xfrm>
          </p:grpSpPr>
          <p:sp>
            <p:nvSpPr>
              <p:cNvPr id="14" name="Rectangle 13"/>
              <p:cNvSpPr/>
              <p:nvPr/>
            </p:nvSpPr>
            <p:spPr>
              <a:xfrm>
                <a:off x="1600200" y="2286000"/>
                <a:ext cx="457200"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15" name="Rectangle 14"/>
              <p:cNvSpPr/>
              <p:nvPr/>
            </p:nvSpPr>
            <p:spPr>
              <a:xfrm>
                <a:off x="2057400" y="2286000"/>
                <a:ext cx="457200"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sp>
            <p:nvSpPr>
              <p:cNvPr id="16" name="Rectangle 15"/>
              <p:cNvSpPr/>
              <p:nvPr/>
            </p:nvSpPr>
            <p:spPr>
              <a:xfrm>
                <a:off x="2971800" y="2286000"/>
                <a:ext cx="457200"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17" name="Rectangle 16"/>
              <p:cNvSpPr/>
              <p:nvPr/>
            </p:nvSpPr>
            <p:spPr>
              <a:xfrm>
                <a:off x="2514600" y="2286000"/>
                <a:ext cx="457200"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grpSp>
          <p:nvGrpSpPr>
            <p:cNvPr id="307204" name="Group 17"/>
            <p:cNvGrpSpPr>
              <a:grpSpLocks/>
            </p:cNvGrpSpPr>
            <p:nvPr/>
          </p:nvGrpSpPr>
          <p:grpSpPr bwMode="auto">
            <a:xfrm>
              <a:off x="4826000" y="4508679"/>
              <a:ext cx="1828800" cy="381000"/>
              <a:chOff x="1600200" y="2286000"/>
              <a:chExt cx="1828800" cy="381000"/>
            </a:xfrm>
          </p:grpSpPr>
          <p:sp>
            <p:nvSpPr>
              <p:cNvPr id="19" name="Rectangle 18"/>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20" name="Rectangle 19"/>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21" name="Rectangle 20"/>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22" name="Rectangle 21"/>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07205" name="Group 23"/>
            <p:cNvGrpSpPr>
              <a:grpSpLocks/>
            </p:cNvGrpSpPr>
            <p:nvPr/>
          </p:nvGrpSpPr>
          <p:grpSpPr bwMode="auto">
            <a:xfrm>
              <a:off x="1295400" y="5423079"/>
              <a:ext cx="1828800" cy="381000"/>
              <a:chOff x="1600200" y="2286000"/>
              <a:chExt cx="1828800" cy="381000"/>
            </a:xfrm>
          </p:grpSpPr>
          <p:sp>
            <p:nvSpPr>
              <p:cNvPr id="25" name="Rectangle 24"/>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26" name="Rectangle 25"/>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27" name="Rectangle 26"/>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28" name="Rectangle 27"/>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07206" name="Group 28"/>
            <p:cNvGrpSpPr>
              <a:grpSpLocks/>
            </p:cNvGrpSpPr>
            <p:nvPr/>
          </p:nvGrpSpPr>
          <p:grpSpPr bwMode="auto">
            <a:xfrm>
              <a:off x="3765550" y="5423079"/>
              <a:ext cx="1828800" cy="381000"/>
              <a:chOff x="1600200" y="2286000"/>
              <a:chExt cx="1828800" cy="381000"/>
            </a:xfrm>
          </p:grpSpPr>
          <p:sp>
            <p:nvSpPr>
              <p:cNvPr id="30" name="Rectangle 29"/>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31" name="Rectangle 30"/>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32" name="Rectangle 31"/>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3" name="Rectangle 32"/>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07207" name="Group 33"/>
            <p:cNvGrpSpPr>
              <a:grpSpLocks/>
            </p:cNvGrpSpPr>
            <p:nvPr/>
          </p:nvGrpSpPr>
          <p:grpSpPr bwMode="auto">
            <a:xfrm>
              <a:off x="6540500" y="5384979"/>
              <a:ext cx="1828800" cy="381000"/>
              <a:chOff x="1600200" y="2286000"/>
              <a:chExt cx="1828800" cy="381000"/>
            </a:xfrm>
          </p:grpSpPr>
          <p:sp>
            <p:nvSpPr>
              <p:cNvPr id="35" name="Rectangle 34"/>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36" name="Rectangle 35"/>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37" name="Rectangle 36"/>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07208" name="Group 33805"/>
            <p:cNvGrpSpPr>
              <a:grpSpLocks/>
            </p:cNvGrpSpPr>
            <p:nvPr/>
          </p:nvGrpSpPr>
          <p:grpSpPr bwMode="auto">
            <a:xfrm>
              <a:off x="5321300" y="3556179"/>
              <a:ext cx="1447800" cy="1815921"/>
              <a:chOff x="5486400" y="2400300"/>
              <a:chExt cx="1447800" cy="1815921"/>
            </a:xfrm>
          </p:grpSpPr>
          <p:sp>
            <p:nvSpPr>
              <p:cNvPr id="58" name="Arc 57"/>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0" name="Elbow Connector 59"/>
              <p:cNvCxnSpPr>
                <a:stCxn id="58" idx="0"/>
                <a:endCxn id="35" idx="0"/>
              </p:cNvCxnSpPr>
              <p:nvPr/>
            </p:nvCxnSpPr>
            <p:spPr>
              <a:xfrm>
                <a:off x="5784850" y="2933700"/>
                <a:ext cx="1149350" cy="128252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07209" name="Group 33804"/>
            <p:cNvGrpSpPr>
              <a:grpSpLocks/>
            </p:cNvGrpSpPr>
            <p:nvPr/>
          </p:nvGrpSpPr>
          <p:grpSpPr bwMode="auto">
            <a:xfrm>
              <a:off x="4864100" y="3708579"/>
              <a:ext cx="368300" cy="787221"/>
              <a:chOff x="5029200" y="2552700"/>
              <a:chExt cx="368300" cy="787221"/>
            </a:xfrm>
          </p:grpSpPr>
          <p:sp>
            <p:nvSpPr>
              <p:cNvPr id="61" name="Arc 60"/>
              <p:cNvSpPr/>
              <p:nvPr/>
            </p:nvSpPr>
            <p:spPr>
              <a:xfrm rot="10800000">
                <a:off x="5029200" y="2552700"/>
                <a:ext cx="368300" cy="2667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3795" name="Straight Arrow Connector 33794"/>
              <p:cNvCxnSpPr>
                <a:stCxn id="61" idx="0"/>
                <a:endCxn id="19" idx="0"/>
              </p:cNvCxnSpPr>
              <p:nvPr/>
            </p:nvCxnSpPr>
            <p:spPr>
              <a:xfrm>
                <a:off x="5213350" y="2819400"/>
                <a:ext cx="6350" cy="5205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07210" name="Group 33803"/>
            <p:cNvGrpSpPr>
              <a:grpSpLocks/>
            </p:cNvGrpSpPr>
            <p:nvPr/>
          </p:nvGrpSpPr>
          <p:grpSpPr bwMode="auto">
            <a:xfrm>
              <a:off x="2032000" y="3632379"/>
              <a:ext cx="1917700" cy="876300"/>
              <a:chOff x="2053977" y="2476500"/>
              <a:chExt cx="2518023" cy="876300"/>
            </a:xfrm>
          </p:grpSpPr>
          <p:sp>
            <p:nvSpPr>
              <p:cNvPr id="33798" name="Arc 33797"/>
              <p:cNvSpPr/>
              <p:nvPr/>
            </p:nvSpPr>
            <p:spPr>
              <a:xfrm rot="5400000">
                <a:off x="4105020" y="2428620"/>
                <a:ext cx="419100" cy="51486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3800" name="Elbow Connector 33799"/>
              <p:cNvCxnSpPr>
                <a:stCxn id="33798" idx="2"/>
                <a:endCxn id="48" idx="0"/>
              </p:cNvCxnSpPr>
              <p:nvPr/>
            </p:nvCxnSpPr>
            <p:spPr>
              <a:xfrm rot="10800000" flipV="1">
                <a:off x="2053977" y="2895600"/>
                <a:ext cx="2260593"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07211" name="Group 33802"/>
            <p:cNvGrpSpPr>
              <a:grpSpLocks/>
            </p:cNvGrpSpPr>
            <p:nvPr/>
          </p:nvGrpSpPr>
          <p:grpSpPr bwMode="auto">
            <a:xfrm>
              <a:off x="1524000" y="3632379"/>
              <a:ext cx="2178049" cy="1777820"/>
              <a:chOff x="1479552" y="2476500"/>
              <a:chExt cx="2178048" cy="1777820"/>
            </a:xfrm>
          </p:grpSpPr>
          <p:cxnSp>
            <p:nvCxnSpPr>
              <p:cNvPr id="51" name="Elbow Connector 50"/>
              <p:cNvCxnSpPr>
                <a:stCxn id="73" idx="2"/>
                <a:endCxn id="25" idx="0"/>
              </p:cNvCxnSpPr>
              <p:nvPr/>
            </p:nvCxnSpPr>
            <p:spPr>
              <a:xfrm rot="10800000" flipV="1">
                <a:off x="1479552" y="2819399"/>
                <a:ext cx="1920873" cy="143492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Arc 72"/>
              <p:cNvSpPr/>
              <p:nvPr/>
            </p:nvSpPr>
            <p:spPr>
              <a:xfrm rot="5400000">
                <a:off x="3228975" y="2390775"/>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grpSp>
        <p:cxnSp>
          <p:nvCxnSpPr>
            <p:cNvPr id="33808" name="Elbow Connector 33807"/>
            <p:cNvCxnSpPr>
              <a:endCxn id="30" idx="0"/>
            </p:cNvCxnSpPr>
            <p:nvPr/>
          </p:nvCxnSpPr>
          <p:spPr>
            <a:xfrm rot="5400000">
              <a:off x="3409950" y="4426129"/>
              <a:ext cx="1581150" cy="412750"/>
            </a:xfrm>
            <a:prstGeom prst="bentConnector3">
              <a:avLst>
                <a:gd name="adj1" fmla="val 78112"/>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803400" y="4508679"/>
              <a:ext cx="457200"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gr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48</a:t>
            </a:fld>
            <a:endParaRPr lang="en-US">
              <a:latin typeface="Arial" charset="0"/>
            </a:endParaRPr>
          </a:p>
        </p:txBody>
      </p:sp>
      <p:sp>
        <p:nvSpPr>
          <p:cNvPr id="6" name="Title 5">
            <a:extLst>
              <a:ext uri="{FF2B5EF4-FFF2-40B4-BE49-F238E27FC236}">
                <a16:creationId xmlns:a16="http://schemas.microsoft.com/office/drawing/2014/main" id="{A7B5D257-1F04-46F7-A07C-7B6A85BD0E5A}"/>
              </a:ext>
            </a:extLst>
          </p:cNvPr>
          <p:cNvSpPr>
            <a:spLocks noGrp="1"/>
          </p:cNvSpPr>
          <p:nvPr>
            <p:ph type="title"/>
          </p:nvPr>
        </p:nvSpPr>
        <p:spPr/>
        <p:txBody>
          <a:bodyPr/>
          <a:lstStyle/>
          <a:p>
            <a:r>
              <a:rPr lang="en-US" dirty="0"/>
              <a:t>B-Tree Insertion</a:t>
            </a:r>
          </a:p>
        </p:txBody>
      </p:sp>
      <p:sp>
        <p:nvSpPr>
          <p:cNvPr id="49" name="Rectangle 48">
            <a:extLst>
              <a:ext uri="{FF2B5EF4-FFF2-40B4-BE49-F238E27FC236}">
                <a16:creationId xmlns:a16="http://schemas.microsoft.com/office/drawing/2014/main" id="{D19B3D2D-B990-430F-9CDF-350F51427A1B}"/>
              </a:ext>
            </a:extLst>
          </p:cNvPr>
          <p:cNvSpPr/>
          <p:nvPr/>
        </p:nvSpPr>
        <p:spPr>
          <a:xfrm>
            <a:off x="7503376" y="1590685"/>
            <a:ext cx="1933575" cy="990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Insert 17</a:t>
            </a:r>
          </a:p>
        </p:txBody>
      </p:sp>
    </p:spTree>
    <p:extLst>
      <p:ext uri="{BB962C8B-B14F-4D97-AF65-F5344CB8AC3E}">
        <p14:creationId xmlns:p14="http://schemas.microsoft.com/office/powerpoint/2010/main" val="27593808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FF53C16-A141-4D3F-9617-F9768ED2B73C}"/>
              </a:ext>
            </a:extLst>
          </p:cNvPr>
          <p:cNvGrpSpPr/>
          <p:nvPr/>
        </p:nvGrpSpPr>
        <p:grpSpPr>
          <a:xfrm>
            <a:off x="1160464" y="3420370"/>
            <a:ext cx="8669337" cy="2330450"/>
            <a:chOff x="277813" y="3355975"/>
            <a:chExt cx="8669337" cy="2330450"/>
          </a:xfrm>
        </p:grpSpPr>
        <p:sp>
          <p:nvSpPr>
            <p:cNvPr id="3" name="Rectangle 2"/>
            <p:cNvSpPr/>
            <p:nvPr/>
          </p:nvSpPr>
          <p:spPr>
            <a:xfrm>
              <a:off x="3429000" y="3359150"/>
              <a:ext cx="457200"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 name="Rectangle 8"/>
            <p:cNvSpPr/>
            <p:nvPr/>
          </p:nvSpPr>
          <p:spPr>
            <a:xfrm>
              <a:off x="3886200" y="3359150"/>
              <a:ext cx="457200"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08228" name="Group 7"/>
            <p:cNvGrpSpPr>
              <a:grpSpLocks/>
            </p:cNvGrpSpPr>
            <p:nvPr/>
          </p:nvGrpSpPr>
          <p:grpSpPr bwMode="auto">
            <a:xfrm>
              <a:off x="4787900" y="3355975"/>
              <a:ext cx="908050" cy="381000"/>
              <a:chOff x="5105400" y="3321048"/>
              <a:chExt cx="908049" cy="381000"/>
            </a:xfrm>
          </p:grpSpPr>
          <p:sp>
            <p:nvSpPr>
              <p:cNvPr id="10" name="Rectangle 9"/>
              <p:cNvSpPr/>
              <p:nvPr/>
            </p:nvSpPr>
            <p:spPr>
              <a:xfrm>
                <a:off x="5556250" y="3321048"/>
                <a:ext cx="457199"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11" name="Rectangle 10"/>
              <p:cNvSpPr/>
              <p:nvPr/>
            </p:nvSpPr>
            <p:spPr>
              <a:xfrm>
                <a:off x="5105400" y="3321048"/>
                <a:ext cx="457199"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08229" name="Group 17"/>
            <p:cNvGrpSpPr>
              <a:grpSpLocks/>
            </p:cNvGrpSpPr>
            <p:nvPr/>
          </p:nvGrpSpPr>
          <p:grpSpPr bwMode="auto">
            <a:xfrm>
              <a:off x="5289550" y="4314825"/>
              <a:ext cx="1828800" cy="381000"/>
              <a:chOff x="1600200" y="2286000"/>
              <a:chExt cx="1828800" cy="381000"/>
            </a:xfrm>
          </p:grpSpPr>
          <p:sp>
            <p:nvSpPr>
              <p:cNvPr id="19" name="Rectangle 18"/>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20" name="Rectangle 19"/>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21" name="Rectangle 20"/>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22" name="Rectangle 21"/>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08230" name="Group 23"/>
            <p:cNvGrpSpPr>
              <a:grpSpLocks/>
            </p:cNvGrpSpPr>
            <p:nvPr/>
          </p:nvGrpSpPr>
          <p:grpSpPr bwMode="auto">
            <a:xfrm>
              <a:off x="277813" y="5305425"/>
              <a:ext cx="1828800" cy="381000"/>
              <a:chOff x="1600200" y="2286000"/>
              <a:chExt cx="1828800" cy="381000"/>
            </a:xfrm>
          </p:grpSpPr>
          <p:sp>
            <p:nvSpPr>
              <p:cNvPr id="25" name="Rectangle 24"/>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26" name="Rectangle 25"/>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27" name="Rectangle 26"/>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28" name="Rectangle 27"/>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08231" name="Group 28"/>
            <p:cNvGrpSpPr>
              <a:grpSpLocks/>
            </p:cNvGrpSpPr>
            <p:nvPr/>
          </p:nvGrpSpPr>
          <p:grpSpPr bwMode="auto">
            <a:xfrm>
              <a:off x="4349750" y="5305425"/>
              <a:ext cx="1828800" cy="381000"/>
              <a:chOff x="1600200" y="2286000"/>
              <a:chExt cx="1828800" cy="381000"/>
            </a:xfrm>
          </p:grpSpPr>
          <p:sp>
            <p:nvSpPr>
              <p:cNvPr id="30" name="Rectangle 29"/>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31" name="Rectangle 30"/>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32" name="Rectangle 31"/>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3" name="Rectangle 32"/>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08232" name="Group 33"/>
            <p:cNvGrpSpPr>
              <a:grpSpLocks/>
            </p:cNvGrpSpPr>
            <p:nvPr/>
          </p:nvGrpSpPr>
          <p:grpSpPr bwMode="auto">
            <a:xfrm>
              <a:off x="7118350" y="5305425"/>
              <a:ext cx="1828800" cy="381000"/>
              <a:chOff x="1600200" y="2286000"/>
              <a:chExt cx="1828800" cy="381000"/>
            </a:xfrm>
          </p:grpSpPr>
          <p:sp>
            <p:nvSpPr>
              <p:cNvPr id="35" name="Rectangle 34"/>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36" name="Rectangle 35"/>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37" name="Rectangle 36"/>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08233" name="Group 33805"/>
            <p:cNvGrpSpPr>
              <a:grpSpLocks/>
            </p:cNvGrpSpPr>
            <p:nvPr/>
          </p:nvGrpSpPr>
          <p:grpSpPr bwMode="auto">
            <a:xfrm>
              <a:off x="5695950" y="3429000"/>
              <a:ext cx="1651000" cy="1876425"/>
              <a:chOff x="5486400" y="2400300"/>
              <a:chExt cx="1631950" cy="1876427"/>
            </a:xfrm>
          </p:grpSpPr>
          <p:sp>
            <p:nvSpPr>
              <p:cNvPr id="58" name="Arc 57"/>
              <p:cNvSpPr/>
              <p:nvPr/>
            </p:nvSpPr>
            <p:spPr>
              <a:xfrm rot="10800000">
                <a:off x="5486400" y="2400300"/>
                <a:ext cx="596289" cy="533401"/>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0" name="Elbow Connector 59"/>
              <p:cNvCxnSpPr>
                <a:stCxn id="58" idx="0"/>
                <a:endCxn id="35" idx="0"/>
              </p:cNvCxnSpPr>
              <p:nvPr/>
            </p:nvCxnSpPr>
            <p:spPr>
              <a:xfrm>
                <a:off x="5784545" y="2933701"/>
                <a:ext cx="1333805" cy="134302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33795" name="Straight Arrow Connector 33794"/>
            <p:cNvCxnSpPr>
              <a:endCxn id="19" idx="0"/>
            </p:cNvCxnSpPr>
            <p:nvPr/>
          </p:nvCxnSpPr>
          <p:spPr>
            <a:xfrm>
              <a:off x="5238750" y="3740150"/>
              <a:ext cx="279400" cy="574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798" name="Arc 33797"/>
            <p:cNvSpPr/>
            <p:nvPr/>
          </p:nvSpPr>
          <p:spPr>
            <a:xfrm rot="5400000">
              <a:off x="3480594" y="3544094"/>
              <a:ext cx="419100" cy="392112"/>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3800" name="Elbow Connector 33799"/>
            <p:cNvCxnSpPr>
              <a:stCxn id="33798" idx="2"/>
              <a:endCxn id="48" idx="0"/>
            </p:cNvCxnSpPr>
            <p:nvPr/>
          </p:nvCxnSpPr>
          <p:spPr>
            <a:xfrm rot="10800000" flipV="1">
              <a:off x="1082675" y="3949700"/>
              <a:ext cx="2608263" cy="36512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73" idx="2"/>
              <a:endCxn id="25" idx="0"/>
            </p:cNvCxnSpPr>
            <p:nvPr/>
          </p:nvCxnSpPr>
          <p:spPr>
            <a:xfrm rot="10800000" flipV="1">
              <a:off x="506413" y="3889375"/>
              <a:ext cx="2681287" cy="14160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Arc 72"/>
            <p:cNvSpPr/>
            <p:nvPr/>
          </p:nvSpPr>
          <p:spPr>
            <a:xfrm rot="5400000">
              <a:off x="3016250" y="3460750"/>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3808" name="Elbow Connector 33807"/>
            <p:cNvCxnSpPr>
              <a:endCxn id="30" idx="0"/>
            </p:cNvCxnSpPr>
            <p:nvPr/>
          </p:nvCxnSpPr>
          <p:spPr>
            <a:xfrm rot="5400000">
              <a:off x="3905250" y="4410075"/>
              <a:ext cx="1568450" cy="222250"/>
            </a:xfrm>
            <a:prstGeom prst="bentConnector3">
              <a:avLst>
                <a:gd name="adj1" fmla="val 7429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08240" name="Group 1"/>
            <p:cNvGrpSpPr>
              <a:grpSpLocks/>
            </p:cNvGrpSpPr>
            <p:nvPr/>
          </p:nvGrpSpPr>
          <p:grpSpPr bwMode="auto">
            <a:xfrm>
              <a:off x="854075" y="4314825"/>
              <a:ext cx="1828800" cy="381000"/>
              <a:chOff x="2012950" y="4391024"/>
              <a:chExt cx="1828800" cy="381000"/>
            </a:xfrm>
          </p:grpSpPr>
          <p:sp>
            <p:nvSpPr>
              <p:cNvPr id="14" name="Rectangle 13"/>
              <p:cNvSpPr/>
              <p:nvPr/>
            </p:nvSpPr>
            <p:spPr>
              <a:xfrm>
                <a:off x="24701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8" name="Rectangle 47"/>
              <p:cNvSpPr/>
              <p:nvPr/>
            </p:nvSpPr>
            <p:spPr>
              <a:xfrm>
                <a:off x="20129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7" name="Rectangle 46"/>
              <p:cNvSpPr/>
              <p:nvPr/>
            </p:nvSpPr>
            <p:spPr>
              <a:xfrm>
                <a:off x="33845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9" name="Rectangle 48"/>
              <p:cNvSpPr/>
              <p:nvPr/>
            </p:nvSpPr>
            <p:spPr>
              <a:xfrm>
                <a:off x="29273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08241" name="Group 6"/>
            <p:cNvGrpSpPr>
              <a:grpSpLocks/>
            </p:cNvGrpSpPr>
            <p:nvPr/>
          </p:nvGrpSpPr>
          <p:grpSpPr bwMode="auto">
            <a:xfrm>
              <a:off x="2832100" y="4324350"/>
              <a:ext cx="1828800" cy="381000"/>
              <a:chOff x="2226171" y="4772024"/>
              <a:chExt cx="1828800" cy="381000"/>
            </a:xfrm>
          </p:grpSpPr>
          <p:sp>
            <p:nvSpPr>
              <p:cNvPr id="16" name="Rectangle 15"/>
              <p:cNvSpPr/>
              <p:nvPr/>
            </p:nvSpPr>
            <p:spPr>
              <a:xfrm>
                <a:off x="2683371" y="4772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17" name="Rectangle 16"/>
              <p:cNvSpPr/>
              <p:nvPr/>
            </p:nvSpPr>
            <p:spPr>
              <a:xfrm>
                <a:off x="2226171" y="4772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nvGrpSpPr>
              <p:cNvPr id="308247" name="Group 5"/>
              <p:cNvGrpSpPr>
                <a:grpSpLocks/>
              </p:cNvGrpSpPr>
              <p:nvPr/>
            </p:nvGrpSpPr>
            <p:grpSpPr bwMode="auto">
              <a:xfrm>
                <a:off x="3140571" y="4772024"/>
                <a:ext cx="914400" cy="381000"/>
                <a:chOff x="3172321" y="4772024"/>
                <a:chExt cx="914400" cy="381000"/>
              </a:xfrm>
            </p:grpSpPr>
            <p:sp>
              <p:nvSpPr>
                <p:cNvPr id="50" name="Rectangle 49"/>
                <p:cNvSpPr/>
                <p:nvPr/>
              </p:nvSpPr>
              <p:spPr>
                <a:xfrm>
                  <a:off x="3629521" y="4772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52" name="Rectangle 51"/>
                <p:cNvSpPr/>
                <p:nvPr/>
              </p:nvSpPr>
              <p:spPr>
                <a:xfrm>
                  <a:off x="3172321" y="4772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sp>
          <p:nvSpPr>
            <p:cNvPr id="83" name="Rectangle 82"/>
            <p:cNvSpPr/>
            <p:nvPr/>
          </p:nvSpPr>
          <p:spPr>
            <a:xfrm>
              <a:off x="4343400" y="3359150"/>
              <a:ext cx="457200"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79" name="Arc 78"/>
            <p:cNvSpPr/>
            <p:nvPr/>
          </p:nvSpPr>
          <p:spPr>
            <a:xfrm rot="5400000">
              <a:off x="3874293" y="3532982"/>
              <a:ext cx="582613" cy="3683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80" name="Elbow Connector 79"/>
            <p:cNvCxnSpPr>
              <a:stCxn id="79" idx="2"/>
              <a:endCxn id="17" idx="0"/>
            </p:cNvCxnSpPr>
            <p:nvPr/>
          </p:nvCxnSpPr>
          <p:spPr>
            <a:xfrm rot="10800000" flipV="1">
              <a:off x="3060700" y="4008438"/>
              <a:ext cx="1104900" cy="31591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49</a:t>
            </a:fld>
            <a:endParaRPr lang="en-US">
              <a:latin typeface="Arial" charset="0"/>
            </a:endParaRPr>
          </a:p>
        </p:txBody>
      </p:sp>
      <p:sp>
        <p:nvSpPr>
          <p:cNvPr id="6" name="Title 5">
            <a:extLst>
              <a:ext uri="{FF2B5EF4-FFF2-40B4-BE49-F238E27FC236}">
                <a16:creationId xmlns:a16="http://schemas.microsoft.com/office/drawing/2014/main" id="{0CD80830-7F2E-4DED-A0CC-4DE825101379}"/>
              </a:ext>
            </a:extLst>
          </p:cNvPr>
          <p:cNvSpPr>
            <a:spLocks noGrp="1"/>
          </p:cNvSpPr>
          <p:nvPr>
            <p:ph type="title"/>
          </p:nvPr>
        </p:nvSpPr>
        <p:spPr/>
        <p:txBody>
          <a:bodyPr/>
          <a:lstStyle/>
          <a:p>
            <a:r>
              <a:rPr lang="en-US" dirty="0"/>
              <a:t>B-Tree Insertion</a:t>
            </a:r>
          </a:p>
        </p:txBody>
      </p:sp>
      <p:sp>
        <p:nvSpPr>
          <p:cNvPr id="55" name="Footer Placeholder 1">
            <a:extLst>
              <a:ext uri="{FF2B5EF4-FFF2-40B4-BE49-F238E27FC236}">
                <a16:creationId xmlns:a16="http://schemas.microsoft.com/office/drawing/2014/main" id="{67C7CD23-818F-4169-90EE-35ECF8FC952F}"/>
              </a:ext>
            </a:extLst>
          </p:cNvPr>
          <p:cNvSpPr>
            <a:spLocks noGrp="1"/>
          </p:cNvSpPr>
          <p:nvPr>
            <p:ph type="ftr" sz="quarter" idx="11"/>
          </p:nvPr>
        </p:nvSpPr>
        <p:spPr>
          <a:xfrm>
            <a:off x="4343401" y="908819"/>
            <a:ext cx="5421313" cy="317525"/>
          </a:xfrm>
        </p:spPr>
        <p:txBody>
          <a:bodyPr/>
          <a:lstStyle/>
          <a:p>
            <a:pPr fontAlgn="base">
              <a:spcBef>
                <a:spcPct val="0"/>
              </a:spcBef>
              <a:spcAft>
                <a:spcPct val="0"/>
              </a:spcAft>
              <a:defRPr/>
            </a:pPr>
            <a:r>
              <a:rPr lang="en-US">
                <a:solidFill>
                  <a:prstClr val="white"/>
                </a:solidFill>
                <a:latin typeface="Arial" charset="0"/>
              </a:rPr>
              <a:t>Self-Balancing Search Trees (42)</a:t>
            </a:r>
            <a:endParaRPr lang="en-US" dirty="0">
              <a:solidFill>
                <a:prstClr val="white"/>
              </a:solidFill>
              <a:latin typeface="Arial" charset="0"/>
            </a:endParaRPr>
          </a:p>
        </p:txBody>
      </p:sp>
      <p:sp>
        <p:nvSpPr>
          <p:cNvPr id="53" name="Rectangle 52">
            <a:extLst>
              <a:ext uri="{FF2B5EF4-FFF2-40B4-BE49-F238E27FC236}">
                <a16:creationId xmlns:a16="http://schemas.microsoft.com/office/drawing/2014/main" id="{53F23F0D-3063-4DBE-968E-2ECFDB8C7CCB}"/>
              </a:ext>
            </a:extLst>
          </p:cNvPr>
          <p:cNvSpPr/>
          <p:nvPr/>
        </p:nvSpPr>
        <p:spPr>
          <a:xfrm>
            <a:off x="7503376" y="1590685"/>
            <a:ext cx="1933575" cy="990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Insert 17</a:t>
            </a:r>
          </a:p>
        </p:txBody>
      </p:sp>
    </p:spTree>
    <p:extLst>
      <p:ext uri="{BB962C8B-B14F-4D97-AF65-F5344CB8AC3E}">
        <p14:creationId xmlns:p14="http://schemas.microsoft.com/office/powerpoint/2010/main" val="284220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B072-27CF-444D-A597-F340178FF254}"/>
              </a:ext>
            </a:extLst>
          </p:cNvPr>
          <p:cNvSpPr>
            <a:spLocks noGrp="1"/>
          </p:cNvSpPr>
          <p:nvPr>
            <p:ph type="title"/>
          </p:nvPr>
        </p:nvSpPr>
        <p:spPr/>
        <p:txBody>
          <a:bodyPr/>
          <a:lstStyle/>
          <a:p>
            <a:r>
              <a:rPr lang="en-US" dirty="0"/>
              <a:t>B-Trees and 2-3-4 Trees</a:t>
            </a:r>
          </a:p>
        </p:txBody>
      </p:sp>
      <p:sp>
        <p:nvSpPr>
          <p:cNvPr id="3" name="Content Placeholder 2">
            <a:extLst>
              <a:ext uri="{FF2B5EF4-FFF2-40B4-BE49-F238E27FC236}">
                <a16:creationId xmlns:a16="http://schemas.microsoft.com/office/drawing/2014/main" id="{C01EA7A9-C596-4F7D-A6A5-11B69E3D5E83}"/>
              </a:ext>
            </a:extLst>
          </p:cNvPr>
          <p:cNvSpPr>
            <a:spLocks noGrp="1"/>
          </p:cNvSpPr>
          <p:nvPr>
            <p:ph sz="quarter" idx="1"/>
          </p:nvPr>
        </p:nvSpPr>
        <p:spPr>
          <a:xfrm>
            <a:off x="572494" y="1295401"/>
            <a:ext cx="10034546" cy="4081271"/>
          </a:xfrm>
        </p:spPr>
        <p:txBody>
          <a:bodyPr/>
          <a:lstStyle/>
          <a:p>
            <a:r>
              <a:rPr lang="en-US" b="1" dirty="0"/>
              <a:t>2-3-4 trees </a:t>
            </a:r>
            <a:r>
              <a:rPr lang="en-US" dirty="0"/>
              <a:t>are a special case of the </a:t>
            </a:r>
            <a:r>
              <a:rPr lang="en-US" b="1" dirty="0"/>
              <a:t>B-tree</a:t>
            </a:r>
            <a:r>
              <a:rPr lang="en-US" dirty="0"/>
              <a:t> where order is fixed at 4.</a:t>
            </a:r>
          </a:p>
          <a:p>
            <a:pPr lvl="1"/>
            <a:r>
              <a:rPr lang="en-US" dirty="0"/>
              <a:t>The 2-3 tree was the inspiration for the more general B-tree which allows up to n children per node, where n may be a very large number.</a:t>
            </a:r>
          </a:p>
          <a:p>
            <a:pPr lvl="1"/>
            <a:r>
              <a:rPr lang="en-US" dirty="0"/>
              <a:t>The B-tree was designed for building indexes to very large databases stored on a hard disk.</a:t>
            </a:r>
          </a:p>
          <a:p>
            <a:pPr eaLnBrk="1" hangingPunct="1"/>
            <a:r>
              <a:rPr lang="en-US" dirty="0"/>
              <a:t>A node in a </a:t>
            </a:r>
            <a:r>
              <a:rPr lang="en-US" b="1" dirty="0"/>
              <a:t>2-3-4 tree </a:t>
            </a:r>
            <a:r>
              <a:rPr lang="en-US" dirty="0"/>
              <a:t>is called a </a:t>
            </a:r>
            <a:r>
              <a:rPr lang="en-US" b="1" i="1" dirty="0"/>
              <a:t>4-node.</a:t>
            </a:r>
          </a:p>
          <a:p>
            <a:pPr lvl="1"/>
            <a:r>
              <a:rPr lang="en-US" dirty="0"/>
              <a:t>A 4-node has space for three data items and four children.</a:t>
            </a:r>
          </a:p>
          <a:p>
            <a:pPr lvl="1">
              <a:spcBef>
                <a:spcPts val="0"/>
              </a:spcBef>
            </a:pPr>
            <a:r>
              <a:rPr lang="en-US" dirty="0"/>
              <a:t>Fixing the capacity of a node at three data items simplifies the insertion logic.</a:t>
            </a:r>
          </a:p>
          <a:p>
            <a:r>
              <a:rPr lang="en-US" dirty="0"/>
              <a:t>A search for a leaf is the same as for a 2-3 tree or B-tree.</a:t>
            </a:r>
          </a:p>
          <a:p>
            <a:pPr lvl="1"/>
            <a:r>
              <a:rPr lang="en-US" dirty="0"/>
              <a:t>If a 4-node is encountered, we split it.</a:t>
            </a:r>
          </a:p>
          <a:p>
            <a:pPr lvl="1">
              <a:spcBef>
                <a:spcPts val="0"/>
              </a:spcBef>
            </a:pPr>
            <a:r>
              <a:rPr lang="en-US" dirty="0"/>
              <a:t>When we reach a leaf, we are guaranteed to find room to insert an item.</a:t>
            </a:r>
          </a:p>
        </p:txBody>
      </p:sp>
      <p:sp>
        <p:nvSpPr>
          <p:cNvPr id="4" name="Footer Placeholder 3">
            <a:extLst>
              <a:ext uri="{FF2B5EF4-FFF2-40B4-BE49-F238E27FC236}">
                <a16:creationId xmlns:a16="http://schemas.microsoft.com/office/drawing/2014/main" id="{0A289743-8CD3-4EDB-8EAC-3D9C36BF75D6}"/>
              </a:ext>
            </a:extLst>
          </p:cNvPr>
          <p:cNvSpPr>
            <a:spLocks noGrp="1"/>
          </p:cNvSpPr>
          <p:nvPr>
            <p:ph type="ftr" sz="quarter" idx="11"/>
          </p:nvPr>
        </p:nvSpPr>
        <p:spPr/>
        <p:txBody>
          <a:bodyPr/>
          <a:lstStyle/>
          <a:p>
            <a:pPr>
              <a:defRPr/>
            </a:pPr>
            <a:r>
              <a:rPr lang="en-US"/>
              <a:t>Self-Balancing Search Trees (42)</a:t>
            </a:r>
            <a:endParaRPr lang="en-US" dirty="0"/>
          </a:p>
        </p:txBody>
      </p:sp>
      <p:sp>
        <p:nvSpPr>
          <p:cNvPr id="5" name="Slide Number Placeholder 4">
            <a:extLst>
              <a:ext uri="{FF2B5EF4-FFF2-40B4-BE49-F238E27FC236}">
                <a16:creationId xmlns:a16="http://schemas.microsoft.com/office/drawing/2014/main" id="{27A26927-B5B3-4F8F-82D7-3C2A747CBF41}"/>
              </a:ext>
            </a:extLst>
          </p:cNvPr>
          <p:cNvSpPr>
            <a:spLocks noGrp="1"/>
          </p:cNvSpPr>
          <p:nvPr>
            <p:ph type="sldNum" sz="quarter" idx="12"/>
          </p:nvPr>
        </p:nvSpPr>
        <p:spPr/>
        <p:txBody>
          <a:bodyPr/>
          <a:lstStyle/>
          <a:p>
            <a:pPr>
              <a:defRPr/>
            </a:pPr>
            <a:fld id="{0D7B5496-982B-480A-8085-B08F2CA91C21}" type="slidenum">
              <a:rPr lang="en-US" smtClean="0"/>
              <a:pPr>
                <a:defRPr/>
              </a:pPr>
              <a:t>5</a:t>
            </a:fld>
            <a:endParaRPr lang="en-US" dirty="0"/>
          </a:p>
        </p:txBody>
      </p:sp>
      <p:pic>
        <p:nvPicPr>
          <p:cNvPr id="6" name="Picture 2" descr="C:\Documents and Settings\Administrator\My Documents\Koffman\PPTs\JPEGS\JWCL233_Koffman JPG files\ch09\w0314-nn.jpg">
            <a:extLst>
              <a:ext uri="{FF2B5EF4-FFF2-40B4-BE49-F238E27FC236}">
                <a16:creationId xmlns:a16="http://schemas.microsoft.com/office/drawing/2014/main" id="{D29B5594-B8F6-4B6F-A5C8-B02FCDD89517}"/>
              </a:ext>
            </a:extLst>
          </p:cNvPr>
          <p:cNvPicPr>
            <a:picLocks noChangeAspect="1" noChangeArrowheads="1"/>
          </p:cNvPicPr>
          <p:nvPr/>
        </p:nvPicPr>
        <p:blipFill>
          <a:blip r:embed="rId2"/>
          <a:srcRect/>
          <a:stretch>
            <a:fillRect/>
          </a:stretch>
        </p:blipFill>
        <p:spPr bwMode="auto">
          <a:xfrm>
            <a:off x="1290859" y="5434417"/>
            <a:ext cx="8577263" cy="1371600"/>
          </a:xfrm>
          <a:prstGeom prst="rect">
            <a:avLst/>
          </a:prstGeom>
          <a:noFill/>
          <a:ln w="9525">
            <a:noFill/>
            <a:miter lim="800000"/>
            <a:headEnd/>
            <a:tailEnd/>
          </a:ln>
        </p:spPr>
      </p:pic>
    </p:spTree>
    <p:extLst>
      <p:ext uri="{BB962C8B-B14F-4D97-AF65-F5344CB8AC3E}">
        <p14:creationId xmlns:p14="http://schemas.microsoft.com/office/powerpoint/2010/main" val="292504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9250" name="Group 4"/>
          <p:cNvGrpSpPr>
            <a:grpSpLocks/>
          </p:cNvGrpSpPr>
          <p:nvPr/>
        </p:nvGrpSpPr>
        <p:grpSpPr bwMode="auto">
          <a:xfrm>
            <a:off x="1153577" y="2426596"/>
            <a:ext cx="8669337" cy="3324225"/>
            <a:chOff x="277998" y="2362200"/>
            <a:chExt cx="8669151" cy="3324224"/>
          </a:xfrm>
        </p:grpSpPr>
        <p:sp>
          <p:nvSpPr>
            <p:cNvPr id="3" name="Rectangle 2"/>
            <p:cNvSpPr/>
            <p:nvPr/>
          </p:nvSpPr>
          <p:spPr>
            <a:xfrm>
              <a:off x="2028972" y="3324225"/>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9" name="Rectangle 8"/>
            <p:cNvSpPr/>
            <p:nvPr/>
          </p:nvSpPr>
          <p:spPr>
            <a:xfrm>
              <a:off x="2486163" y="3324225"/>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09253" name="Group 7"/>
            <p:cNvGrpSpPr>
              <a:grpSpLocks/>
            </p:cNvGrpSpPr>
            <p:nvPr/>
          </p:nvGrpSpPr>
          <p:grpSpPr bwMode="auto">
            <a:xfrm>
              <a:off x="5073650" y="3324224"/>
              <a:ext cx="908049" cy="381000"/>
              <a:chOff x="5105400" y="3321048"/>
              <a:chExt cx="908049" cy="381000"/>
            </a:xfrm>
          </p:grpSpPr>
          <p:sp>
            <p:nvSpPr>
              <p:cNvPr id="10" name="Rectangle 9"/>
              <p:cNvSpPr/>
              <p:nvPr/>
            </p:nvSpPr>
            <p:spPr>
              <a:xfrm>
                <a:off x="5556323" y="3321049"/>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11" name="Rectangle 10"/>
              <p:cNvSpPr/>
              <p:nvPr/>
            </p:nvSpPr>
            <p:spPr>
              <a:xfrm>
                <a:off x="5105482" y="3321049"/>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09254" name="Group 17"/>
            <p:cNvGrpSpPr>
              <a:grpSpLocks/>
            </p:cNvGrpSpPr>
            <p:nvPr/>
          </p:nvGrpSpPr>
          <p:grpSpPr bwMode="auto">
            <a:xfrm>
              <a:off x="5289549" y="4314824"/>
              <a:ext cx="1828800" cy="381000"/>
              <a:chOff x="1600200" y="2286000"/>
              <a:chExt cx="1828800" cy="381000"/>
            </a:xfrm>
          </p:grpSpPr>
          <p:sp>
            <p:nvSpPr>
              <p:cNvPr id="19" name="Rectangle 18"/>
              <p:cNvSpPr/>
              <p:nvPr/>
            </p:nvSpPr>
            <p:spPr>
              <a:xfrm>
                <a:off x="1600278"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20" name="Rectangle 19"/>
              <p:cNvSpPr/>
              <p:nvPr/>
            </p:nvSpPr>
            <p:spPr>
              <a:xfrm>
                <a:off x="2057468"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21" name="Rectangle 20"/>
              <p:cNvSpPr/>
              <p:nvPr/>
            </p:nvSpPr>
            <p:spPr>
              <a:xfrm>
                <a:off x="2971849"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22" name="Rectangle 21"/>
              <p:cNvSpPr/>
              <p:nvPr/>
            </p:nvSpPr>
            <p:spPr>
              <a:xfrm>
                <a:off x="2514658"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09255" name="Group 23"/>
            <p:cNvGrpSpPr>
              <a:grpSpLocks/>
            </p:cNvGrpSpPr>
            <p:nvPr/>
          </p:nvGrpSpPr>
          <p:grpSpPr bwMode="auto">
            <a:xfrm>
              <a:off x="277998" y="5305424"/>
              <a:ext cx="1828800" cy="381000"/>
              <a:chOff x="1600200" y="2286000"/>
              <a:chExt cx="1828800" cy="381000"/>
            </a:xfrm>
          </p:grpSpPr>
          <p:sp>
            <p:nvSpPr>
              <p:cNvPr id="25" name="Rectangle 24"/>
              <p:cNvSpPr/>
              <p:nvPr/>
            </p:nvSpPr>
            <p:spPr>
              <a:xfrm>
                <a:off x="1600200"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26" name="Rectangle 25"/>
              <p:cNvSpPr/>
              <p:nvPr/>
            </p:nvSpPr>
            <p:spPr>
              <a:xfrm>
                <a:off x="2057390"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27" name="Rectangle 26"/>
              <p:cNvSpPr/>
              <p:nvPr/>
            </p:nvSpPr>
            <p:spPr>
              <a:xfrm>
                <a:off x="2971771"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28" name="Rectangle 27"/>
              <p:cNvSpPr/>
              <p:nvPr/>
            </p:nvSpPr>
            <p:spPr>
              <a:xfrm>
                <a:off x="2514581"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09256" name="Group 28"/>
            <p:cNvGrpSpPr>
              <a:grpSpLocks/>
            </p:cNvGrpSpPr>
            <p:nvPr/>
          </p:nvGrpSpPr>
          <p:grpSpPr bwMode="auto">
            <a:xfrm>
              <a:off x="4349750" y="5305424"/>
              <a:ext cx="1828800" cy="381000"/>
              <a:chOff x="1600200" y="2286000"/>
              <a:chExt cx="1828800" cy="381000"/>
            </a:xfrm>
          </p:grpSpPr>
          <p:sp>
            <p:nvSpPr>
              <p:cNvPr id="30" name="Rectangle 29"/>
              <p:cNvSpPr/>
              <p:nvPr/>
            </p:nvSpPr>
            <p:spPr>
              <a:xfrm>
                <a:off x="1600298"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31" name="Rectangle 30"/>
              <p:cNvSpPr/>
              <p:nvPr/>
            </p:nvSpPr>
            <p:spPr>
              <a:xfrm>
                <a:off x="2057488"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32" name="Rectangle 31"/>
              <p:cNvSpPr/>
              <p:nvPr/>
            </p:nvSpPr>
            <p:spPr>
              <a:xfrm>
                <a:off x="2971869"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3" name="Rectangle 32"/>
              <p:cNvSpPr/>
              <p:nvPr/>
            </p:nvSpPr>
            <p:spPr>
              <a:xfrm>
                <a:off x="2514678"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09257" name="Group 33"/>
            <p:cNvGrpSpPr>
              <a:grpSpLocks/>
            </p:cNvGrpSpPr>
            <p:nvPr/>
          </p:nvGrpSpPr>
          <p:grpSpPr bwMode="auto">
            <a:xfrm>
              <a:off x="7118349" y="5305424"/>
              <a:ext cx="1828800" cy="381000"/>
              <a:chOff x="1600200" y="2286000"/>
              <a:chExt cx="1828800" cy="381000"/>
            </a:xfrm>
          </p:grpSpPr>
          <p:sp>
            <p:nvSpPr>
              <p:cNvPr id="35" name="Rectangle 34"/>
              <p:cNvSpPr/>
              <p:nvPr/>
            </p:nvSpPr>
            <p:spPr>
              <a:xfrm>
                <a:off x="1600239"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36" name="Rectangle 35"/>
              <p:cNvSpPr/>
              <p:nvPr/>
            </p:nvSpPr>
            <p:spPr>
              <a:xfrm>
                <a:off x="2057429"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37" name="Rectangle 36"/>
              <p:cNvSpPr/>
              <p:nvPr/>
            </p:nvSpPr>
            <p:spPr>
              <a:xfrm>
                <a:off x="2971810"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4619"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09258" name="Group 33805"/>
            <p:cNvGrpSpPr>
              <a:grpSpLocks/>
            </p:cNvGrpSpPr>
            <p:nvPr/>
          </p:nvGrpSpPr>
          <p:grpSpPr bwMode="auto">
            <a:xfrm>
              <a:off x="5981699" y="3473448"/>
              <a:ext cx="1365250" cy="1831976"/>
              <a:chOff x="5486400" y="2400300"/>
              <a:chExt cx="1365250" cy="1831976"/>
            </a:xfrm>
          </p:grpSpPr>
          <p:sp>
            <p:nvSpPr>
              <p:cNvPr id="58" name="Arc 57"/>
              <p:cNvSpPr/>
              <p:nvPr/>
            </p:nvSpPr>
            <p:spPr>
              <a:xfrm rot="10800000">
                <a:off x="5486464" y="2400302"/>
                <a:ext cx="59688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60" name="Elbow Connector 59"/>
              <p:cNvCxnSpPr>
                <a:stCxn id="58" idx="0"/>
                <a:endCxn id="35" idx="0"/>
              </p:cNvCxnSpPr>
              <p:nvPr/>
            </p:nvCxnSpPr>
            <p:spPr>
              <a:xfrm>
                <a:off x="5784908" y="2933702"/>
                <a:ext cx="1066777"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33795" name="Straight Arrow Connector 33794"/>
            <p:cNvCxnSpPr>
              <a:endCxn id="19" idx="0"/>
            </p:cNvCxnSpPr>
            <p:nvPr/>
          </p:nvCxnSpPr>
          <p:spPr>
            <a:xfrm flipH="1">
              <a:off x="5518223" y="3705225"/>
              <a:ext cx="127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798" name="Arc 33797"/>
            <p:cNvSpPr/>
            <p:nvPr/>
          </p:nvSpPr>
          <p:spPr>
            <a:xfrm rot="5400000">
              <a:off x="2080561" y="3471073"/>
              <a:ext cx="419100" cy="392104"/>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3800" name="Elbow Connector 33799"/>
            <p:cNvCxnSpPr>
              <a:stCxn id="33798" idx="2"/>
              <a:endCxn id="48" idx="0"/>
            </p:cNvCxnSpPr>
            <p:nvPr/>
          </p:nvCxnSpPr>
          <p:spPr>
            <a:xfrm rot="10800000" flipV="1">
              <a:off x="1082843" y="3876675"/>
              <a:ext cx="120806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73" idx="2"/>
              <a:endCxn id="25" idx="0"/>
            </p:cNvCxnSpPr>
            <p:nvPr/>
          </p:nvCxnSpPr>
          <p:spPr>
            <a:xfrm rot="10800000" flipV="1">
              <a:off x="506593" y="3800475"/>
              <a:ext cx="1265210"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Arc 72"/>
            <p:cNvSpPr/>
            <p:nvPr/>
          </p:nvSpPr>
          <p:spPr>
            <a:xfrm rot="5400000">
              <a:off x="1600353" y="3371855"/>
              <a:ext cx="342900" cy="514339"/>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3808" name="Elbow Connector 33807"/>
            <p:cNvCxnSpPr>
              <a:endCxn id="30" idx="0"/>
            </p:cNvCxnSpPr>
            <p:nvPr/>
          </p:nvCxnSpPr>
          <p:spPr>
            <a:xfrm rot="5400000">
              <a:off x="4006938" y="4238630"/>
              <a:ext cx="1638300" cy="495289"/>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09265" name="Group 1"/>
            <p:cNvGrpSpPr>
              <a:grpSpLocks/>
            </p:cNvGrpSpPr>
            <p:nvPr/>
          </p:nvGrpSpPr>
          <p:grpSpPr bwMode="auto">
            <a:xfrm>
              <a:off x="854571" y="4314824"/>
              <a:ext cx="1828800" cy="381000"/>
              <a:chOff x="2012950" y="4391024"/>
              <a:chExt cx="1828800" cy="381000"/>
            </a:xfrm>
          </p:grpSpPr>
          <p:sp>
            <p:nvSpPr>
              <p:cNvPr id="14" name="Rectangle 13"/>
              <p:cNvSpPr/>
              <p:nvPr/>
            </p:nvSpPr>
            <p:spPr>
              <a:xfrm>
                <a:off x="2469817" y="4391024"/>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8" name="Rectangle 47"/>
              <p:cNvSpPr/>
              <p:nvPr/>
            </p:nvSpPr>
            <p:spPr>
              <a:xfrm>
                <a:off x="2012627" y="4391024"/>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7" name="Rectangle 46"/>
              <p:cNvSpPr/>
              <p:nvPr/>
            </p:nvSpPr>
            <p:spPr>
              <a:xfrm>
                <a:off x="3384198" y="4391024"/>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9" name="Rectangle 48"/>
              <p:cNvSpPr/>
              <p:nvPr/>
            </p:nvSpPr>
            <p:spPr>
              <a:xfrm>
                <a:off x="2927008" y="4391024"/>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09266" name="Group 6"/>
            <p:cNvGrpSpPr>
              <a:grpSpLocks/>
            </p:cNvGrpSpPr>
            <p:nvPr/>
          </p:nvGrpSpPr>
          <p:grpSpPr bwMode="auto">
            <a:xfrm>
              <a:off x="2832100" y="4324348"/>
              <a:ext cx="1828800" cy="381000"/>
              <a:chOff x="2226171" y="4772024"/>
              <a:chExt cx="1828800" cy="381000"/>
            </a:xfrm>
          </p:grpSpPr>
          <p:sp>
            <p:nvSpPr>
              <p:cNvPr id="16" name="Rectangle 15"/>
              <p:cNvSpPr/>
              <p:nvPr/>
            </p:nvSpPr>
            <p:spPr>
              <a:xfrm>
                <a:off x="2683491" y="4772025"/>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17" name="Rectangle 16"/>
              <p:cNvSpPr/>
              <p:nvPr/>
            </p:nvSpPr>
            <p:spPr>
              <a:xfrm>
                <a:off x="2226301" y="4772025"/>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nvGrpSpPr>
              <p:cNvPr id="309286" name="Group 5"/>
              <p:cNvGrpSpPr>
                <a:grpSpLocks/>
              </p:cNvGrpSpPr>
              <p:nvPr/>
            </p:nvGrpSpPr>
            <p:grpSpPr bwMode="auto">
              <a:xfrm>
                <a:off x="3140571" y="4772024"/>
                <a:ext cx="914400" cy="381000"/>
                <a:chOff x="3172321" y="4772024"/>
                <a:chExt cx="914400" cy="381000"/>
              </a:xfrm>
            </p:grpSpPr>
            <p:sp>
              <p:nvSpPr>
                <p:cNvPr id="50" name="Rectangle 49"/>
                <p:cNvSpPr/>
                <p:nvPr/>
              </p:nvSpPr>
              <p:spPr>
                <a:xfrm>
                  <a:off x="3629621" y="4772025"/>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52" name="Rectangle 51"/>
                <p:cNvSpPr/>
                <p:nvPr/>
              </p:nvSpPr>
              <p:spPr>
                <a:xfrm>
                  <a:off x="3172431" y="4772025"/>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cxnSp>
          <p:nvCxnSpPr>
            <p:cNvPr id="53" name="Elbow Connector 52"/>
            <p:cNvCxnSpPr>
              <a:endCxn id="17" idx="0"/>
            </p:cNvCxnSpPr>
            <p:nvPr/>
          </p:nvCxnSpPr>
          <p:spPr>
            <a:xfrm rot="16200000" flipH="1">
              <a:off x="2673477" y="3937001"/>
              <a:ext cx="657225" cy="11747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09268" name="Group 70"/>
            <p:cNvGrpSpPr>
              <a:grpSpLocks/>
            </p:cNvGrpSpPr>
            <p:nvPr/>
          </p:nvGrpSpPr>
          <p:grpSpPr bwMode="auto">
            <a:xfrm>
              <a:off x="3746500" y="2362200"/>
              <a:ext cx="1828800" cy="381000"/>
              <a:chOff x="1600200" y="2286000"/>
              <a:chExt cx="1828800" cy="381000"/>
            </a:xfrm>
          </p:grpSpPr>
          <p:sp>
            <p:nvSpPr>
              <p:cNvPr id="72" name="Rectangle 71"/>
              <p:cNvSpPr/>
              <p:nvPr/>
            </p:nvSpPr>
            <p:spPr>
              <a:xfrm>
                <a:off x="1600311"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74" name="Rectangle 73"/>
              <p:cNvSpPr/>
              <p:nvPr/>
            </p:nvSpPr>
            <p:spPr>
              <a:xfrm>
                <a:off x="2057501"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5" name="Rectangle 74"/>
              <p:cNvSpPr/>
              <p:nvPr/>
            </p:nvSpPr>
            <p:spPr>
              <a:xfrm>
                <a:off x="2971882"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6" name="Rectangle 75"/>
              <p:cNvSpPr/>
              <p:nvPr/>
            </p:nvSpPr>
            <p:spPr>
              <a:xfrm>
                <a:off x="2514691" y="2286000"/>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09269" name="Group 54"/>
            <p:cNvGrpSpPr>
              <a:grpSpLocks/>
            </p:cNvGrpSpPr>
            <p:nvPr/>
          </p:nvGrpSpPr>
          <p:grpSpPr bwMode="auto">
            <a:xfrm>
              <a:off x="5981699" y="3324224"/>
              <a:ext cx="914400" cy="381000"/>
              <a:chOff x="5041900" y="2514600"/>
              <a:chExt cx="914400" cy="381000"/>
            </a:xfrm>
          </p:grpSpPr>
          <p:sp>
            <p:nvSpPr>
              <p:cNvPr id="77" name="Rectangle 76"/>
              <p:cNvSpPr/>
              <p:nvPr/>
            </p:nvSpPr>
            <p:spPr>
              <a:xfrm>
                <a:off x="5499154" y="2514601"/>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78" name="Rectangle 77"/>
              <p:cNvSpPr/>
              <p:nvPr/>
            </p:nvSpPr>
            <p:spPr>
              <a:xfrm>
                <a:off x="5041964" y="2514601"/>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09270" name="Group 80"/>
            <p:cNvGrpSpPr>
              <a:grpSpLocks/>
            </p:cNvGrpSpPr>
            <p:nvPr/>
          </p:nvGrpSpPr>
          <p:grpSpPr bwMode="auto">
            <a:xfrm>
              <a:off x="2943721" y="3324224"/>
              <a:ext cx="914400" cy="381000"/>
              <a:chOff x="5041900" y="2514600"/>
              <a:chExt cx="914400" cy="381000"/>
            </a:xfrm>
          </p:grpSpPr>
          <p:sp>
            <p:nvSpPr>
              <p:cNvPr id="82" name="Rectangle 81"/>
              <p:cNvSpPr/>
              <p:nvPr/>
            </p:nvSpPr>
            <p:spPr>
              <a:xfrm>
                <a:off x="5498722" y="2514601"/>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83" name="Rectangle 82"/>
              <p:cNvSpPr/>
              <p:nvPr/>
            </p:nvSpPr>
            <p:spPr>
              <a:xfrm>
                <a:off x="5041532" y="2514601"/>
                <a:ext cx="45719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96" name="Arc 95"/>
            <p:cNvSpPr/>
            <p:nvPr/>
          </p:nvSpPr>
          <p:spPr>
            <a:xfrm rot="5400000">
              <a:off x="3341009" y="2569373"/>
              <a:ext cx="419100" cy="392104"/>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97" name="Elbow Connector 96"/>
            <p:cNvCxnSpPr>
              <a:stCxn id="96" idx="2"/>
              <a:endCxn id="3" idx="0"/>
            </p:cNvCxnSpPr>
            <p:nvPr/>
          </p:nvCxnSpPr>
          <p:spPr>
            <a:xfrm rot="10800000" flipV="1">
              <a:off x="2257568" y="2974975"/>
              <a:ext cx="1293785"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09273" name="Group 100"/>
            <p:cNvGrpSpPr>
              <a:grpSpLocks/>
            </p:cNvGrpSpPr>
            <p:nvPr/>
          </p:nvGrpSpPr>
          <p:grpSpPr bwMode="auto">
            <a:xfrm>
              <a:off x="4210050" y="2492372"/>
              <a:ext cx="1092200" cy="831852"/>
              <a:chOff x="5486400" y="2400300"/>
              <a:chExt cx="1092200" cy="831852"/>
            </a:xfrm>
          </p:grpSpPr>
          <p:sp>
            <p:nvSpPr>
              <p:cNvPr id="102" name="Arc 101"/>
              <p:cNvSpPr/>
              <p:nvPr/>
            </p:nvSpPr>
            <p:spPr>
              <a:xfrm rot="10800000">
                <a:off x="5486501" y="2400303"/>
                <a:ext cx="59688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03" name="Elbow Connector 102"/>
              <p:cNvCxnSpPr>
                <a:stCxn id="102" idx="0"/>
                <a:endCxn id="11" idx="0"/>
              </p:cNvCxnSpPr>
              <p:nvPr/>
            </p:nvCxnSpPr>
            <p:spPr>
              <a:xfrm>
                <a:off x="5784945" y="2933703"/>
                <a:ext cx="793733"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endParaRPr lang="en-US" dirty="0">
              <a:solidFill>
                <a:prstClr val="white"/>
              </a:solidFill>
              <a:latin typeface="Arial" charset="0"/>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50</a:t>
            </a:fld>
            <a:endParaRPr lang="en-US">
              <a:latin typeface="Arial" charset="0"/>
            </a:endParaRPr>
          </a:p>
        </p:txBody>
      </p:sp>
      <p:sp>
        <p:nvSpPr>
          <p:cNvPr id="6" name="Title 5">
            <a:extLst>
              <a:ext uri="{FF2B5EF4-FFF2-40B4-BE49-F238E27FC236}">
                <a16:creationId xmlns:a16="http://schemas.microsoft.com/office/drawing/2014/main" id="{EF6567F5-0399-4CD1-8493-A2F6D346A51E}"/>
              </a:ext>
            </a:extLst>
          </p:cNvPr>
          <p:cNvSpPr>
            <a:spLocks noGrp="1"/>
          </p:cNvSpPr>
          <p:nvPr>
            <p:ph type="title"/>
          </p:nvPr>
        </p:nvSpPr>
        <p:spPr/>
        <p:txBody>
          <a:bodyPr/>
          <a:lstStyle/>
          <a:p>
            <a:r>
              <a:rPr lang="en-US" dirty="0"/>
              <a:t>B-Tree Insertion</a:t>
            </a:r>
          </a:p>
        </p:txBody>
      </p:sp>
      <p:sp>
        <p:nvSpPr>
          <p:cNvPr id="68" name="Rectangle 67">
            <a:extLst>
              <a:ext uri="{FF2B5EF4-FFF2-40B4-BE49-F238E27FC236}">
                <a16:creationId xmlns:a16="http://schemas.microsoft.com/office/drawing/2014/main" id="{0403B7EB-465B-4F59-A596-6DA98DCA9746}"/>
              </a:ext>
            </a:extLst>
          </p:cNvPr>
          <p:cNvSpPr/>
          <p:nvPr/>
        </p:nvSpPr>
        <p:spPr>
          <a:xfrm>
            <a:off x="7503376" y="1590685"/>
            <a:ext cx="1933575" cy="990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Insert 17</a:t>
            </a:r>
          </a:p>
        </p:txBody>
      </p:sp>
    </p:spTree>
    <p:extLst>
      <p:ext uri="{BB962C8B-B14F-4D97-AF65-F5344CB8AC3E}">
        <p14:creationId xmlns:p14="http://schemas.microsoft.com/office/powerpoint/2010/main" val="4401736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Content Placeholder 2"/>
          <p:cNvSpPr>
            <a:spLocks noGrp="1"/>
          </p:cNvSpPr>
          <p:nvPr>
            <p:ph sz="quarter" idx="1"/>
          </p:nvPr>
        </p:nvSpPr>
        <p:spPr>
          <a:xfrm>
            <a:off x="640080" y="1600200"/>
            <a:ext cx="9856318" cy="4495800"/>
          </a:xfrm>
        </p:spPr>
        <p:txBody>
          <a:bodyPr/>
          <a:lstStyle/>
          <a:p>
            <a:pPr eaLnBrk="1" hangingPunct="1"/>
            <a:r>
              <a:rPr lang="en-US" dirty="0"/>
              <a:t>Removing an item is a generalization of removing an item from a 2-3 tree.</a:t>
            </a:r>
          </a:p>
          <a:p>
            <a:pPr eaLnBrk="1" hangingPunct="1"/>
            <a:r>
              <a:rPr lang="en-US" dirty="0"/>
              <a:t>The simplest removal is deletion from a leaf.</a:t>
            </a:r>
          </a:p>
          <a:p>
            <a:pPr eaLnBrk="1" hangingPunct="1"/>
            <a:r>
              <a:rPr lang="en-US" dirty="0"/>
              <a:t>When an item is removed from an interior node, it must be replaced by its </a:t>
            </a:r>
            <a:r>
              <a:rPr lang="en-US" dirty="0" err="1"/>
              <a:t>inorder</a:t>
            </a:r>
            <a:r>
              <a:rPr lang="en-US" dirty="0"/>
              <a:t> predecessor (or successor) in a leaf.</a:t>
            </a:r>
          </a:p>
          <a:p>
            <a:pPr eaLnBrk="1" hangingPunct="1"/>
            <a:r>
              <a:rPr lang="en-US" dirty="0"/>
              <a:t>If removing an item from a leaf results in the leaf being less than half full, redistribution needs to occur.</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51</a:t>
            </a:fld>
            <a:endParaRPr lang="en-US">
              <a:latin typeface="Arial" charset="0"/>
            </a:endParaRPr>
          </a:p>
        </p:txBody>
      </p:sp>
      <p:sp>
        <p:nvSpPr>
          <p:cNvPr id="5" name="Title 4">
            <a:extLst>
              <a:ext uri="{FF2B5EF4-FFF2-40B4-BE49-F238E27FC236}">
                <a16:creationId xmlns:a16="http://schemas.microsoft.com/office/drawing/2014/main" id="{34D98E49-F6DF-41C4-AA43-B47DD47A7B05}"/>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28697818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9490"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19494"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19495"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19496"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19497"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19498"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19499"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19506"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19507" name="Group 20"/>
            <p:cNvGrpSpPr>
              <a:grpSpLocks/>
            </p:cNvGrpSpPr>
            <p:nvPr/>
          </p:nvGrpSpPr>
          <p:grpSpPr bwMode="auto">
            <a:xfrm>
              <a:off x="2832100" y="4324348"/>
              <a:ext cx="1828800" cy="381000"/>
              <a:chOff x="2226171" y="4772024"/>
              <a:chExt cx="1828800" cy="381000"/>
            </a:xfrm>
          </p:grpSpPr>
          <p:sp>
            <p:nvSpPr>
              <p:cNvPr id="39" name="Rectangle 38"/>
              <p:cNvSpPr/>
              <p:nvPr/>
            </p:nvSpPr>
            <p:spPr>
              <a:xfrm>
                <a:off x="2684044"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0" name="Rectangle 39"/>
              <p:cNvSpPr/>
              <p:nvPr/>
            </p:nvSpPr>
            <p:spPr>
              <a:xfrm>
                <a:off x="2226770"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nvGrpSpPr>
              <p:cNvPr id="319527" name="Group 40"/>
              <p:cNvGrpSpPr>
                <a:grpSpLocks/>
              </p:cNvGrpSpPr>
              <p:nvPr/>
            </p:nvGrpSpPr>
            <p:grpSpPr bwMode="auto">
              <a:xfrm>
                <a:off x="3140571" y="4772024"/>
                <a:ext cx="914400" cy="381000"/>
                <a:chOff x="3172321" y="4772024"/>
                <a:chExt cx="914400" cy="381000"/>
              </a:xfrm>
            </p:grpSpPr>
            <p:sp>
              <p:nvSpPr>
                <p:cNvPr id="42" name="Rectangle 41"/>
                <p:cNvSpPr/>
                <p:nvPr/>
              </p:nvSpPr>
              <p:spPr>
                <a:xfrm>
                  <a:off x="3630342" y="4772025"/>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3" name="Rectangle 42"/>
                <p:cNvSpPr/>
                <p:nvPr/>
              </p:nvSpPr>
              <p:spPr>
                <a:xfrm>
                  <a:off x="3173068"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cxnSp>
          <p:nvCxnSpPr>
            <p:cNvPr id="22" name="Elbow Connector 21"/>
            <p:cNvCxnSpPr>
              <a:endCxn id="40" idx="0"/>
            </p:cNvCxnSpPr>
            <p:nvPr/>
          </p:nvCxnSpPr>
          <p:spPr>
            <a:xfrm rot="16200000" flipH="1">
              <a:off x="2673976" y="3936990"/>
              <a:ext cx="657225" cy="11749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19509"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19510"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19511"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19514"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40</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52</a:t>
            </a:fld>
            <a:endParaRPr lang="en-US">
              <a:latin typeface="Arial" charset="0"/>
            </a:endParaRPr>
          </a:p>
        </p:txBody>
      </p:sp>
      <p:sp>
        <p:nvSpPr>
          <p:cNvPr id="5" name="Title 4">
            <a:extLst>
              <a:ext uri="{FF2B5EF4-FFF2-40B4-BE49-F238E27FC236}">
                <a16:creationId xmlns:a16="http://schemas.microsoft.com/office/drawing/2014/main" id="{D440842B-AE6E-4EB0-809D-97235706698A}"/>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7987109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0514"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20520"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40</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0521"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0522"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0523"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0524"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0525"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0532"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20533" name="Group 20"/>
            <p:cNvGrpSpPr>
              <a:grpSpLocks/>
            </p:cNvGrpSpPr>
            <p:nvPr/>
          </p:nvGrpSpPr>
          <p:grpSpPr bwMode="auto">
            <a:xfrm>
              <a:off x="2832100" y="4324348"/>
              <a:ext cx="1828800" cy="381000"/>
              <a:chOff x="2226171" y="4772024"/>
              <a:chExt cx="1828800" cy="381000"/>
            </a:xfrm>
          </p:grpSpPr>
          <p:sp>
            <p:nvSpPr>
              <p:cNvPr id="39" name="Rectangle 38"/>
              <p:cNvSpPr/>
              <p:nvPr/>
            </p:nvSpPr>
            <p:spPr>
              <a:xfrm>
                <a:off x="2684044"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0" name="Rectangle 39"/>
              <p:cNvSpPr/>
              <p:nvPr/>
            </p:nvSpPr>
            <p:spPr>
              <a:xfrm>
                <a:off x="2226770"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nvGrpSpPr>
              <p:cNvPr id="320553" name="Group 40"/>
              <p:cNvGrpSpPr>
                <a:grpSpLocks/>
              </p:cNvGrpSpPr>
              <p:nvPr/>
            </p:nvGrpSpPr>
            <p:grpSpPr bwMode="auto">
              <a:xfrm>
                <a:off x="3140571" y="4772024"/>
                <a:ext cx="914400" cy="381000"/>
                <a:chOff x="3172321" y="4772024"/>
                <a:chExt cx="914400" cy="381000"/>
              </a:xfrm>
            </p:grpSpPr>
            <p:sp>
              <p:nvSpPr>
                <p:cNvPr id="42" name="Rectangle 41"/>
                <p:cNvSpPr/>
                <p:nvPr/>
              </p:nvSpPr>
              <p:spPr>
                <a:xfrm>
                  <a:off x="3630342" y="4772025"/>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3" name="Rectangle 42"/>
                <p:cNvSpPr/>
                <p:nvPr/>
              </p:nvSpPr>
              <p:spPr>
                <a:xfrm>
                  <a:off x="3173068"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cxnSp>
          <p:nvCxnSpPr>
            <p:cNvPr id="22" name="Elbow Connector 21"/>
            <p:cNvCxnSpPr>
              <a:endCxn id="40" idx="0"/>
            </p:cNvCxnSpPr>
            <p:nvPr/>
          </p:nvCxnSpPr>
          <p:spPr>
            <a:xfrm rot="16200000" flipH="1">
              <a:off x="2673976" y="3936990"/>
              <a:ext cx="657225" cy="11749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0535"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0536"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0537"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0540"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40</a:t>
            </a:r>
          </a:p>
        </p:txBody>
      </p:sp>
      <p:sp>
        <p:nvSpPr>
          <p:cNvPr id="70" name="TextBox 69"/>
          <p:cNvSpPr txBox="1"/>
          <p:nvPr/>
        </p:nvSpPr>
        <p:spPr>
          <a:xfrm>
            <a:off x="8156575" y="3062289"/>
            <a:ext cx="1403350" cy="738187"/>
          </a:xfrm>
          <a:prstGeom prst="rect">
            <a:avLst/>
          </a:prstGeom>
          <a:solidFill>
            <a:schemeClr val="bg1"/>
          </a:solidFill>
        </p:spPr>
        <p:txBody>
          <a:bodyPr>
            <a:spAutoFit/>
          </a:bodyPr>
          <a:lstStyle/>
          <a:p>
            <a:pPr fontAlgn="base">
              <a:spcBef>
                <a:spcPct val="0"/>
              </a:spcBef>
              <a:spcAft>
                <a:spcPct val="0"/>
              </a:spcAft>
              <a:defRPr/>
            </a:pPr>
            <a:r>
              <a:rPr lang="en-US" sz="1400" dirty="0">
                <a:solidFill>
                  <a:prstClr val="black"/>
                </a:solidFill>
                <a:latin typeface="Arial"/>
                <a:cs typeface="Arial" charset="0"/>
              </a:rPr>
              <a:t>Replace 40 with its inorder predecessor</a:t>
            </a:r>
          </a:p>
        </p:txBody>
      </p:sp>
      <p:sp>
        <p:nvSpPr>
          <p:cNvPr id="69" name="Right Arrow 68"/>
          <p:cNvSpPr/>
          <p:nvPr/>
        </p:nvSpPr>
        <p:spPr>
          <a:xfrm rot="8078001">
            <a:off x="7731126" y="3398838"/>
            <a:ext cx="492125" cy="266700"/>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53</a:t>
            </a:fld>
            <a:endParaRPr lang="en-US">
              <a:latin typeface="Arial" charset="0"/>
            </a:endParaRPr>
          </a:p>
        </p:txBody>
      </p:sp>
      <p:sp>
        <p:nvSpPr>
          <p:cNvPr id="5" name="Title 4">
            <a:extLst>
              <a:ext uri="{FF2B5EF4-FFF2-40B4-BE49-F238E27FC236}">
                <a16:creationId xmlns:a16="http://schemas.microsoft.com/office/drawing/2014/main" id="{B78CBFDC-D78C-47AF-AC3C-D6237885F726}"/>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1095794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1538"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21542"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1543"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1544"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1545"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1546"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1547"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1554"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21555" name="Group 20"/>
            <p:cNvGrpSpPr>
              <a:grpSpLocks/>
            </p:cNvGrpSpPr>
            <p:nvPr/>
          </p:nvGrpSpPr>
          <p:grpSpPr bwMode="auto">
            <a:xfrm>
              <a:off x="2832100" y="4324348"/>
              <a:ext cx="1828800" cy="381000"/>
              <a:chOff x="2226171" y="4772024"/>
              <a:chExt cx="1828800" cy="381000"/>
            </a:xfrm>
          </p:grpSpPr>
          <p:sp>
            <p:nvSpPr>
              <p:cNvPr id="39" name="Rectangle 38"/>
              <p:cNvSpPr/>
              <p:nvPr/>
            </p:nvSpPr>
            <p:spPr>
              <a:xfrm>
                <a:off x="2684044"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0" name="Rectangle 39"/>
              <p:cNvSpPr/>
              <p:nvPr/>
            </p:nvSpPr>
            <p:spPr>
              <a:xfrm>
                <a:off x="2226770"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nvGrpSpPr>
              <p:cNvPr id="321575" name="Group 40"/>
              <p:cNvGrpSpPr>
                <a:grpSpLocks/>
              </p:cNvGrpSpPr>
              <p:nvPr/>
            </p:nvGrpSpPr>
            <p:grpSpPr bwMode="auto">
              <a:xfrm>
                <a:off x="3140571" y="4772024"/>
                <a:ext cx="914400" cy="381000"/>
                <a:chOff x="3172321" y="4772024"/>
                <a:chExt cx="914400" cy="381000"/>
              </a:xfrm>
            </p:grpSpPr>
            <p:sp>
              <p:nvSpPr>
                <p:cNvPr id="42" name="Rectangle 41"/>
                <p:cNvSpPr/>
                <p:nvPr/>
              </p:nvSpPr>
              <p:spPr>
                <a:xfrm>
                  <a:off x="3630342" y="4772025"/>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3" name="Rectangle 42"/>
                <p:cNvSpPr/>
                <p:nvPr/>
              </p:nvSpPr>
              <p:spPr>
                <a:xfrm>
                  <a:off x="3173068"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cxnSp>
          <p:nvCxnSpPr>
            <p:cNvPr id="22" name="Elbow Connector 21"/>
            <p:cNvCxnSpPr>
              <a:endCxn id="40" idx="0"/>
            </p:cNvCxnSpPr>
            <p:nvPr/>
          </p:nvCxnSpPr>
          <p:spPr>
            <a:xfrm rot="16200000" flipH="1">
              <a:off x="2673976" y="3936990"/>
              <a:ext cx="657225" cy="11749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1557"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1558"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1559"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1562"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40</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54</a:t>
            </a:fld>
            <a:endParaRPr lang="en-US">
              <a:latin typeface="Arial" charset="0"/>
            </a:endParaRPr>
          </a:p>
        </p:txBody>
      </p:sp>
      <p:sp>
        <p:nvSpPr>
          <p:cNvPr id="5" name="Title 4">
            <a:extLst>
              <a:ext uri="{FF2B5EF4-FFF2-40B4-BE49-F238E27FC236}">
                <a16:creationId xmlns:a16="http://schemas.microsoft.com/office/drawing/2014/main" id="{ECBF328A-4158-4A25-B802-86C2DF04F237}"/>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34335032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2562"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22565"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2566"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2567"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2568"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2569"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2570"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2577"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22578" name="Group 20"/>
            <p:cNvGrpSpPr>
              <a:grpSpLocks/>
            </p:cNvGrpSpPr>
            <p:nvPr/>
          </p:nvGrpSpPr>
          <p:grpSpPr bwMode="auto">
            <a:xfrm>
              <a:off x="2832100" y="4324348"/>
              <a:ext cx="1828800" cy="381000"/>
              <a:chOff x="2226171" y="4772024"/>
              <a:chExt cx="1828800" cy="381000"/>
            </a:xfrm>
          </p:grpSpPr>
          <p:sp>
            <p:nvSpPr>
              <p:cNvPr id="39" name="Rectangle 38"/>
              <p:cNvSpPr/>
              <p:nvPr/>
            </p:nvSpPr>
            <p:spPr>
              <a:xfrm>
                <a:off x="2684044"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0" name="Rectangle 39"/>
              <p:cNvSpPr/>
              <p:nvPr/>
            </p:nvSpPr>
            <p:spPr>
              <a:xfrm>
                <a:off x="2226770"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nvGrpSpPr>
              <p:cNvPr id="322598" name="Group 40"/>
              <p:cNvGrpSpPr>
                <a:grpSpLocks/>
              </p:cNvGrpSpPr>
              <p:nvPr/>
            </p:nvGrpSpPr>
            <p:grpSpPr bwMode="auto">
              <a:xfrm>
                <a:off x="3140571" y="4772024"/>
                <a:ext cx="914400" cy="381000"/>
                <a:chOff x="3172321" y="4772024"/>
                <a:chExt cx="914400" cy="381000"/>
              </a:xfrm>
            </p:grpSpPr>
            <p:sp>
              <p:nvSpPr>
                <p:cNvPr id="42" name="Rectangle 41"/>
                <p:cNvSpPr/>
                <p:nvPr/>
              </p:nvSpPr>
              <p:spPr>
                <a:xfrm>
                  <a:off x="3630342" y="4772025"/>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3" name="Rectangle 42"/>
                <p:cNvSpPr/>
                <p:nvPr/>
              </p:nvSpPr>
              <p:spPr>
                <a:xfrm>
                  <a:off x="3173068"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cxnSp>
          <p:nvCxnSpPr>
            <p:cNvPr id="22" name="Elbow Connector 21"/>
            <p:cNvCxnSpPr>
              <a:endCxn id="40" idx="0"/>
            </p:cNvCxnSpPr>
            <p:nvPr/>
          </p:nvCxnSpPr>
          <p:spPr>
            <a:xfrm rot="16200000" flipH="1">
              <a:off x="2673976" y="3936990"/>
              <a:ext cx="657225" cy="11749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2580"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2581"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2582"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2585"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55</a:t>
            </a:fld>
            <a:endParaRPr lang="en-US">
              <a:latin typeface="Arial" charset="0"/>
            </a:endParaRPr>
          </a:p>
        </p:txBody>
      </p:sp>
      <p:sp>
        <p:nvSpPr>
          <p:cNvPr id="5" name="Title 4">
            <a:extLst>
              <a:ext uri="{FF2B5EF4-FFF2-40B4-BE49-F238E27FC236}">
                <a16:creationId xmlns:a16="http://schemas.microsoft.com/office/drawing/2014/main" id="{4AEDD114-D2B3-4368-ABAC-CD741AEE6525}"/>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1651723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3586"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23590"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3591"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3592"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3593"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3594"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3595"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3602"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23603" name="Group 20"/>
            <p:cNvGrpSpPr>
              <a:grpSpLocks/>
            </p:cNvGrpSpPr>
            <p:nvPr/>
          </p:nvGrpSpPr>
          <p:grpSpPr bwMode="auto">
            <a:xfrm>
              <a:off x="2832100" y="4324348"/>
              <a:ext cx="1828800" cy="381000"/>
              <a:chOff x="2226171" y="4772024"/>
              <a:chExt cx="1828800" cy="381000"/>
            </a:xfrm>
          </p:grpSpPr>
          <p:sp>
            <p:nvSpPr>
              <p:cNvPr id="39" name="Rectangle 38"/>
              <p:cNvSpPr/>
              <p:nvPr/>
            </p:nvSpPr>
            <p:spPr>
              <a:xfrm>
                <a:off x="2684044"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0" name="Rectangle 39"/>
              <p:cNvSpPr/>
              <p:nvPr/>
            </p:nvSpPr>
            <p:spPr>
              <a:xfrm>
                <a:off x="2226770" y="4772025"/>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18</a:t>
                </a:r>
              </a:p>
            </p:txBody>
          </p:sp>
          <p:grpSp>
            <p:nvGrpSpPr>
              <p:cNvPr id="323623" name="Group 40"/>
              <p:cNvGrpSpPr>
                <a:grpSpLocks/>
              </p:cNvGrpSpPr>
              <p:nvPr/>
            </p:nvGrpSpPr>
            <p:grpSpPr bwMode="auto">
              <a:xfrm>
                <a:off x="3140571" y="4772024"/>
                <a:ext cx="914400" cy="381000"/>
                <a:chOff x="3172321" y="4772024"/>
                <a:chExt cx="914400" cy="381000"/>
              </a:xfrm>
            </p:grpSpPr>
            <p:sp>
              <p:nvSpPr>
                <p:cNvPr id="42" name="Rectangle 41"/>
                <p:cNvSpPr/>
                <p:nvPr/>
              </p:nvSpPr>
              <p:spPr>
                <a:xfrm>
                  <a:off x="3630342" y="4772025"/>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3" name="Rectangle 42"/>
                <p:cNvSpPr/>
                <p:nvPr/>
              </p:nvSpPr>
              <p:spPr>
                <a:xfrm>
                  <a:off x="3173068"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cxnSp>
          <p:nvCxnSpPr>
            <p:cNvPr id="22" name="Elbow Connector 21"/>
            <p:cNvCxnSpPr>
              <a:endCxn id="40" idx="0"/>
            </p:cNvCxnSpPr>
            <p:nvPr/>
          </p:nvCxnSpPr>
          <p:spPr>
            <a:xfrm rot="16200000" flipH="1">
              <a:off x="2673976" y="3936990"/>
              <a:ext cx="657225" cy="11749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3605"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3606"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3607"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3610"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18</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56</a:t>
            </a:fld>
            <a:endParaRPr lang="en-US">
              <a:latin typeface="Arial" charset="0"/>
            </a:endParaRPr>
          </a:p>
        </p:txBody>
      </p:sp>
      <p:sp>
        <p:nvSpPr>
          <p:cNvPr id="5" name="Title 4">
            <a:extLst>
              <a:ext uri="{FF2B5EF4-FFF2-40B4-BE49-F238E27FC236}">
                <a16:creationId xmlns:a16="http://schemas.microsoft.com/office/drawing/2014/main" id="{573CBCCE-9722-46BF-A856-A203381468AD}"/>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13676324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4610"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24616"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4617"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4618"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4619"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4620"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4621"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4628"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24629" name="Group 20"/>
            <p:cNvGrpSpPr>
              <a:grpSpLocks/>
            </p:cNvGrpSpPr>
            <p:nvPr/>
          </p:nvGrpSpPr>
          <p:grpSpPr bwMode="auto">
            <a:xfrm>
              <a:off x="2832100" y="4324348"/>
              <a:ext cx="1828800" cy="381000"/>
              <a:chOff x="2226171" y="4772024"/>
              <a:chExt cx="1828800" cy="381000"/>
            </a:xfrm>
          </p:grpSpPr>
          <p:sp>
            <p:nvSpPr>
              <p:cNvPr id="39" name="Rectangle 38"/>
              <p:cNvSpPr/>
              <p:nvPr/>
            </p:nvSpPr>
            <p:spPr>
              <a:xfrm>
                <a:off x="2684044"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40" name="Rectangle 39"/>
              <p:cNvSpPr/>
              <p:nvPr/>
            </p:nvSpPr>
            <p:spPr>
              <a:xfrm>
                <a:off x="2226770" y="4772025"/>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grpSp>
            <p:nvGrpSpPr>
              <p:cNvPr id="324649" name="Group 40"/>
              <p:cNvGrpSpPr>
                <a:grpSpLocks/>
              </p:cNvGrpSpPr>
              <p:nvPr/>
            </p:nvGrpSpPr>
            <p:grpSpPr bwMode="auto">
              <a:xfrm>
                <a:off x="3140571" y="4772024"/>
                <a:ext cx="914400" cy="381000"/>
                <a:chOff x="3172321" y="4772024"/>
                <a:chExt cx="914400" cy="381000"/>
              </a:xfrm>
            </p:grpSpPr>
            <p:sp>
              <p:nvSpPr>
                <p:cNvPr id="42" name="Rectangle 41"/>
                <p:cNvSpPr/>
                <p:nvPr/>
              </p:nvSpPr>
              <p:spPr>
                <a:xfrm>
                  <a:off x="3630342" y="4772025"/>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3" name="Rectangle 42"/>
                <p:cNvSpPr/>
                <p:nvPr/>
              </p:nvSpPr>
              <p:spPr>
                <a:xfrm>
                  <a:off x="3173068"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cxnSp>
          <p:nvCxnSpPr>
            <p:cNvPr id="22" name="Elbow Connector 21"/>
            <p:cNvCxnSpPr>
              <a:endCxn id="40" idx="0"/>
            </p:cNvCxnSpPr>
            <p:nvPr/>
          </p:nvCxnSpPr>
          <p:spPr>
            <a:xfrm rot="16200000" flipH="1">
              <a:off x="2673976" y="3936990"/>
              <a:ext cx="657225" cy="11749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4631"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4632"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4633"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4636"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18</a:t>
            </a:r>
          </a:p>
        </p:txBody>
      </p:sp>
      <p:sp>
        <p:nvSpPr>
          <p:cNvPr id="69" name="TextBox 68"/>
          <p:cNvSpPr txBox="1"/>
          <p:nvPr/>
        </p:nvSpPr>
        <p:spPr>
          <a:xfrm>
            <a:off x="3521075" y="4784726"/>
            <a:ext cx="1403350" cy="1384995"/>
          </a:xfrm>
          <a:prstGeom prst="rect">
            <a:avLst/>
          </a:prstGeom>
          <a:solidFill>
            <a:schemeClr val="bg1"/>
          </a:solidFill>
        </p:spPr>
        <p:txBody>
          <a:bodyPr>
            <a:spAutoFit/>
          </a:bodyPr>
          <a:lstStyle/>
          <a:p>
            <a:pPr fontAlgn="base">
              <a:spcBef>
                <a:spcPct val="0"/>
              </a:spcBef>
              <a:spcAft>
                <a:spcPct val="0"/>
              </a:spcAft>
              <a:defRPr/>
            </a:pPr>
            <a:r>
              <a:rPr lang="en-US" sz="1400" dirty="0">
                <a:solidFill>
                  <a:prstClr val="black"/>
                </a:solidFill>
                <a:latin typeface="Arial"/>
                <a:cs typeface="Arial" charset="0"/>
              </a:rPr>
              <a:t>Only one item is left in the node, which violates a property of the B-tree</a:t>
            </a:r>
          </a:p>
        </p:txBody>
      </p:sp>
      <p:sp>
        <p:nvSpPr>
          <p:cNvPr id="70" name="Right Arrow 69"/>
          <p:cNvSpPr/>
          <p:nvPr/>
        </p:nvSpPr>
        <p:spPr>
          <a:xfrm rot="16200000">
            <a:off x="3902076" y="4338638"/>
            <a:ext cx="492125" cy="266700"/>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57</a:t>
            </a:fld>
            <a:endParaRPr lang="en-US">
              <a:latin typeface="Arial" charset="0"/>
            </a:endParaRPr>
          </a:p>
        </p:txBody>
      </p:sp>
      <p:sp>
        <p:nvSpPr>
          <p:cNvPr id="5" name="Title 4">
            <a:extLst>
              <a:ext uri="{FF2B5EF4-FFF2-40B4-BE49-F238E27FC236}">
                <a16:creationId xmlns:a16="http://schemas.microsoft.com/office/drawing/2014/main" id="{4F1A3599-5C2F-475C-9BBD-4ED039A08C9D}"/>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32375898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6658"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nvGrpSpPr>
            <p:cNvPr id="326664"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6665"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6666"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6667"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6668"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6669"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6676"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nvGrpSpPr>
            <p:cNvPr id="326677" name="Group 20"/>
            <p:cNvGrpSpPr>
              <a:grpSpLocks/>
            </p:cNvGrpSpPr>
            <p:nvPr/>
          </p:nvGrpSpPr>
          <p:grpSpPr bwMode="auto">
            <a:xfrm>
              <a:off x="2832100" y="4324348"/>
              <a:ext cx="1828800" cy="381000"/>
              <a:chOff x="2226171" y="4772024"/>
              <a:chExt cx="1828800" cy="381000"/>
            </a:xfrm>
          </p:grpSpPr>
          <p:sp>
            <p:nvSpPr>
              <p:cNvPr id="39" name="Rectangle 38"/>
              <p:cNvSpPr/>
              <p:nvPr/>
            </p:nvSpPr>
            <p:spPr>
              <a:xfrm>
                <a:off x="2684044"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40" name="Rectangle 39"/>
              <p:cNvSpPr/>
              <p:nvPr/>
            </p:nvSpPr>
            <p:spPr>
              <a:xfrm>
                <a:off x="2226770" y="4772025"/>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grpSp>
            <p:nvGrpSpPr>
              <p:cNvPr id="326697" name="Group 40"/>
              <p:cNvGrpSpPr>
                <a:grpSpLocks/>
              </p:cNvGrpSpPr>
              <p:nvPr/>
            </p:nvGrpSpPr>
            <p:grpSpPr bwMode="auto">
              <a:xfrm>
                <a:off x="3140571" y="4772024"/>
                <a:ext cx="914400" cy="381000"/>
                <a:chOff x="3172321" y="4772024"/>
                <a:chExt cx="914400" cy="381000"/>
              </a:xfrm>
            </p:grpSpPr>
            <p:sp>
              <p:nvSpPr>
                <p:cNvPr id="42" name="Rectangle 41"/>
                <p:cNvSpPr/>
                <p:nvPr/>
              </p:nvSpPr>
              <p:spPr>
                <a:xfrm>
                  <a:off x="3630342" y="4772025"/>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sp>
              <p:nvSpPr>
                <p:cNvPr id="43" name="Rectangle 42"/>
                <p:cNvSpPr/>
                <p:nvPr/>
              </p:nvSpPr>
              <p:spPr>
                <a:xfrm>
                  <a:off x="3173068" y="47720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 </a:t>
                  </a:r>
                </a:p>
              </p:txBody>
            </p:sp>
          </p:grpSp>
        </p:grpSp>
        <p:cxnSp>
          <p:nvCxnSpPr>
            <p:cNvPr id="22" name="Elbow Connector 21"/>
            <p:cNvCxnSpPr>
              <a:endCxn id="40" idx="0"/>
            </p:cNvCxnSpPr>
            <p:nvPr/>
          </p:nvCxnSpPr>
          <p:spPr>
            <a:xfrm rot="16200000" flipH="1">
              <a:off x="2673976" y="3936990"/>
              <a:ext cx="657225" cy="11749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6679"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6680"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6681"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6684"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18</a:t>
            </a:r>
          </a:p>
        </p:txBody>
      </p:sp>
      <p:sp>
        <p:nvSpPr>
          <p:cNvPr id="69" name="TextBox 68"/>
          <p:cNvSpPr txBox="1"/>
          <p:nvPr/>
        </p:nvSpPr>
        <p:spPr>
          <a:xfrm>
            <a:off x="3521075" y="4784725"/>
            <a:ext cx="1403350" cy="738188"/>
          </a:xfrm>
          <a:prstGeom prst="rect">
            <a:avLst/>
          </a:prstGeom>
          <a:solidFill>
            <a:schemeClr val="bg1"/>
          </a:solidFill>
        </p:spPr>
        <p:txBody>
          <a:bodyPr>
            <a:spAutoFit/>
          </a:bodyPr>
          <a:lstStyle/>
          <a:p>
            <a:pPr fontAlgn="base">
              <a:spcBef>
                <a:spcPct val="0"/>
              </a:spcBef>
              <a:spcAft>
                <a:spcPct val="0"/>
              </a:spcAft>
              <a:defRPr/>
            </a:pPr>
            <a:r>
              <a:rPr lang="en-US" sz="1400" dirty="0">
                <a:solidFill>
                  <a:prstClr val="black"/>
                </a:solidFill>
                <a:latin typeface="Arial"/>
                <a:cs typeface="Arial" charset="0"/>
              </a:rPr>
              <a:t>We merge it and its parent with its sibling</a:t>
            </a:r>
          </a:p>
        </p:txBody>
      </p:sp>
      <p:sp>
        <p:nvSpPr>
          <p:cNvPr id="70" name="Right Arrow 69"/>
          <p:cNvSpPr/>
          <p:nvPr/>
        </p:nvSpPr>
        <p:spPr>
          <a:xfrm rot="16200000">
            <a:off x="3902076" y="4338638"/>
            <a:ext cx="492125" cy="266700"/>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58</a:t>
            </a:fld>
            <a:endParaRPr lang="en-US">
              <a:latin typeface="Arial" charset="0"/>
            </a:endParaRPr>
          </a:p>
        </p:txBody>
      </p:sp>
      <p:sp>
        <p:nvSpPr>
          <p:cNvPr id="5" name="Title 4">
            <a:extLst>
              <a:ext uri="{FF2B5EF4-FFF2-40B4-BE49-F238E27FC236}">
                <a16:creationId xmlns:a16="http://schemas.microsoft.com/office/drawing/2014/main" id="{40183C75-D798-4D3A-81F8-62172CAC8ABC}"/>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39751562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82"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nvGrpSpPr>
            <p:cNvPr id="327686"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7687"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7688"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7689"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7690"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7691"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7698"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7" name="Rectangle 46"/>
              <p:cNvSpPr/>
              <p:nvPr/>
            </p:nvSpPr>
            <p:spPr>
              <a:xfrm>
                <a:off x="2927281" y="4391024"/>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grpSp>
          <p:nvGrpSpPr>
            <p:cNvPr id="327699"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7700"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7701"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7704"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18</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59</a:t>
            </a:fld>
            <a:endParaRPr lang="en-US">
              <a:latin typeface="Arial" charset="0"/>
            </a:endParaRPr>
          </a:p>
        </p:txBody>
      </p:sp>
      <p:sp>
        <p:nvSpPr>
          <p:cNvPr id="5" name="Title 4">
            <a:extLst>
              <a:ext uri="{FF2B5EF4-FFF2-40B4-BE49-F238E27FC236}">
                <a16:creationId xmlns:a16="http://schemas.microsoft.com/office/drawing/2014/main" id="{0A144F54-40F1-4F94-BC36-CADC980191D7}"/>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89012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7BEF6C4-D91B-4111-8DED-DC26BE1CEF89}"/>
              </a:ext>
            </a:extLst>
          </p:cNvPr>
          <p:cNvGrpSpPr/>
          <p:nvPr/>
        </p:nvGrpSpPr>
        <p:grpSpPr>
          <a:xfrm>
            <a:off x="2362200" y="1828800"/>
            <a:ext cx="5410200" cy="2605088"/>
            <a:chOff x="1447800" y="1828800"/>
            <a:chExt cx="5410200" cy="2605088"/>
          </a:xfrm>
        </p:grpSpPr>
        <p:sp>
          <p:nvSpPr>
            <p:cNvPr id="4" name="Oval 3"/>
            <p:cNvSpPr/>
            <p:nvPr/>
          </p:nvSpPr>
          <p:spPr>
            <a:xfrm>
              <a:off x="4495800" y="18288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62</a:t>
              </a:r>
            </a:p>
          </p:txBody>
        </p:sp>
        <p:sp>
          <p:nvSpPr>
            <p:cNvPr id="5" name="Oval 4"/>
            <p:cNvSpPr/>
            <p:nvPr/>
          </p:nvSpPr>
          <p:spPr>
            <a:xfrm>
              <a:off x="57531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6" name="Oval 5"/>
            <p:cNvSpPr/>
            <p:nvPr/>
          </p:nvSpPr>
          <p:spPr>
            <a:xfrm>
              <a:off x="63246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7" name="Oval 6"/>
            <p:cNvSpPr/>
            <p:nvPr/>
          </p:nvSpPr>
          <p:spPr>
            <a:xfrm>
              <a:off x="2398713" y="39004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8" name="Oval 7"/>
            <p:cNvSpPr/>
            <p:nvPr/>
          </p:nvSpPr>
          <p:spPr>
            <a:xfrm>
              <a:off x="14478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9" name="Oval 8"/>
            <p:cNvSpPr/>
            <p:nvPr/>
          </p:nvSpPr>
          <p:spPr>
            <a:xfrm>
              <a:off x="3302000" y="38750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28</a:t>
              </a:r>
            </a:p>
          </p:txBody>
        </p:sp>
        <p:sp>
          <p:nvSpPr>
            <p:cNvPr id="10" name="Oval 9"/>
            <p:cNvSpPr/>
            <p:nvPr/>
          </p:nvSpPr>
          <p:spPr>
            <a:xfrm>
              <a:off x="2819400" y="2667000"/>
              <a:ext cx="1295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14,21,38</a:t>
              </a:r>
            </a:p>
          </p:txBody>
        </p:sp>
        <p:cxnSp>
          <p:nvCxnSpPr>
            <p:cNvPr id="17" name="Straight Connector 16"/>
            <p:cNvCxnSpPr>
              <a:stCxn id="4" idx="3"/>
              <a:endCxn id="10" idx="0"/>
            </p:cNvCxnSpPr>
            <p:nvPr/>
          </p:nvCxnSpPr>
          <p:spPr>
            <a:xfrm flipH="1">
              <a:off x="3467100" y="2284413"/>
              <a:ext cx="1106488" cy="382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5"/>
              <a:endCxn id="5" idx="1"/>
            </p:cNvCxnSpPr>
            <p:nvPr/>
          </p:nvCxnSpPr>
          <p:spPr>
            <a:xfrm>
              <a:off x="4951413" y="2284413"/>
              <a:ext cx="879475" cy="460375"/>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006850" y="3875088"/>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23" name="Straight Connector 22"/>
            <p:cNvCxnSpPr>
              <a:stCxn id="10" idx="3"/>
              <a:endCxn id="8" idx="7"/>
            </p:cNvCxnSpPr>
            <p:nvPr/>
          </p:nvCxnSpPr>
          <p:spPr>
            <a:xfrm flipH="1">
              <a:off x="1903413" y="3122613"/>
              <a:ext cx="1106487" cy="841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7" idx="7"/>
            </p:cNvCxnSpPr>
            <p:nvPr/>
          </p:nvCxnSpPr>
          <p:spPr>
            <a:xfrm flipH="1">
              <a:off x="2854325" y="3200400"/>
              <a:ext cx="346075" cy="777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4"/>
              <a:endCxn id="9" idx="0"/>
            </p:cNvCxnSpPr>
            <p:nvPr/>
          </p:nvCxnSpPr>
          <p:spPr>
            <a:xfrm>
              <a:off x="3467100" y="3200400"/>
              <a:ext cx="101600" cy="674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5"/>
              <a:endCxn id="21" idx="0"/>
            </p:cNvCxnSpPr>
            <p:nvPr/>
          </p:nvCxnSpPr>
          <p:spPr>
            <a:xfrm>
              <a:off x="3924300" y="3122613"/>
              <a:ext cx="542925" cy="752475"/>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5165725" y="388620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36" name="Straight Connector 35"/>
            <p:cNvCxnSpPr>
              <a:stCxn id="5" idx="3"/>
              <a:endCxn id="34" idx="0"/>
            </p:cNvCxnSpPr>
            <p:nvPr/>
          </p:nvCxnSpPr>
          <p:spPr>
            <a:xfrm flipH="1">
              <a:off x="5624513" y="3122613"/>
              <a:ext cx="206375" cy="763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 idx="5"/>
              <a:endCxn id="6" idx="0"/>
            </p:cNvCxnSpPr>
            <p:nvPr/>
          </p:nvCxnSpPr>
          <p:spPr>
            <a:xfrm>
              <a:off x="6208713" y="3122613"/>
              <a:ext cx="382587" cy="763587"/>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6</a:t>
            </a:fld>
            <a:endParaRPr lang="en-US">
              <a:latin typeface="Arial" charset="0"/>
            </a:endParaRPr>
          </a:p>
        </p:txBody>
      </p:sp>
      <p:sp>
        <p:nvSpPr>
          <p:cNvPr id="28" name="Line Callout 1 13">
            <a:extLst>
              <a:ext uri="{FF2B5EF4-FFF2-40B4-BE49-F238E27FC236}">
                <a16:creationId xmlns:a16="http://schemas.microsoft.com/office/drawing/2014/main" id="{1D53D4C7-1BE9-49FB-98FB-8D7FAA94B24E}"/>
              </a:ext>
            </a:extLst>
          </p:cNvPr>
          <p:cNvSpPr/>
          <p:nvPr/>
        </p:nvSpPr>
        <p:spPr>
          <a:xfrm>
            <a:off x="1220788" y="1404502"/>
            <a:ext cx="3048000" cy="1110099"/>
          </a:xfrm>
          <a:prstGeom prst="borderCallout1">
            <a:avLst>
              <a:gd name="adj1" fmla="val 109729"/>
              <a:gd name="adj2" fmla="val 53862"/>
              <a:gd name="adj3" fmla="val 131101"/>
              <a:gd name="adj4" fmla="val 78781"/>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If a 4-node is encountered while searching, we'll split it immediately.</a:t>
            </a:r>
          </a:p>
        </p:txBody>
      </p:sp>
      <p:sp>
        <p:nvSpPr>
          <p:cNvPr id="30" name="Line Callout 1 13">
            <a:extLst>
              <a:ext uri="{FF2B5EF4-FFF2-40B4-BE49-F238E27FC236}">
                <a16:creationId xmlns:a16="http://schemas.microsoft.com/office/drawing/2014/main" id="{FFABDD0B-2A95-4829-8E82-7B97339297ED}"/>
              </a:ext>
            </a:extLst>
          </p:cNvPr>
          <p:cNvSpPr/>
          <p:nvPr/>
        </p:nvSpPr>
        <p:spPr>
          <a:xfrm>
            <a:off x="1400176" y="5119688"/>
            <a:ext cx="2816225" cy="1084656"/>
          </a:xfrm>
          <a:prstGeom prst="borderCallout1">
            <a:avLst>
              <a:gd name="adj1" fmla="val 56268"/>
              <a:gd name="adj2" fmla="val 100748"/>
              <a:gd name="adj3" fmla="val -63926"/>
              <a:gd name="adj4" fmla="val 132794"/>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When we reach a leaf, we are guaranteed to find room to insert an item.</a:t>
            </a:r>
          </a:p>
        </p:txBody>
      </p:sp>
      <p:sp>
        <p:nvSpPr>
          <p:cNvPr id="31" name="Rectangle 30">
            <a:extLst>
              <a:ext uri="{FF2B5EF4-FFF2-40B4-BE49-F238E27FC236}">
                <a16:creationId xmlns:a16="http://schemas.microsoft.com/office/drawing/2014/main" id="{E2CE1DDC-397C-4F53-9507-97CFF7AEC3BC}"/>
              </a:ext>
            </a:extLst>
          </p:cNvPr>
          <p:cNvSpPr/>
          <p:nvPr/>
        </p:nvSpPr>
        <p:spPr>
          <a:xfrm>
            <a:off x="6858000" y="1397306"/>
            <a:ext cx="3048000" cy="10410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fontAlgn="base">
              <a:spcBef>
                <a:spcPts val="600"/>
              </a:spcBef>
              <a:spcAft>
                <a:spcPct val="0"/>
              </a:spcAft>
            </a:pPr>
            <a:r>
              <a:rPr lang="en-US" dirty="0">
                <a:solidFill>
                  <a:prstClr val="white"/>
                </a:solidFill>
                <a:latin typeface="Arial"/>
              </a:rPr>
              <a:t>Fixing the capacity of a node at three data items simplifies the insertion logic.</a:t>
            </a:r>
          </a:p>
        </p:txBody>
      </p:sp>
      <p:sp>
        <p:nvSpPr>
          <p:cNvPr id="13" name="Title 12">
            <a:extLst>
              <a:ext uri="{FF2B5EF4-FFF2-40B4-BE49-F238E27FC236}">
                <a16:creationId xmlns:a16="http://schemas.microsoft.com/office/drawing/2014/main" id="{735A82EC-1F1A-44BE-A56E-7A2F13EDA7C3}"/>
              </a:ext>
            </a:extLst>
          </p:cNvPr>
          <p:cNvSpPr>
            <a:spLocks noGrp="1"/>
          </p:cNvSpPr>
          <p:nvPr>
            <p:ph type="title"/>
          </p:nvPr>
        </p:nvSpPr>
        <p:spPr/>
        <p:txBody>
          <a:bodyPr/>
          <a:lstStyle/>
          <a:p>
            <a:r>
              <a:rPr lang="en-US" dirty="0"/>
              <a:t>Insertion into a 2-3-4 Tree</a:t>
            </a:r>
          </a:p>
        </p:txBody>
      </p:sp>
    </p:spTree>
    <p:extLst>
      <p:ext uri="{BB962C8B-B14F-4D97-AF65-F5344CB8AC3E}">
        <p14:creationId xmlns:p14="http://schemas.microsoft.com/office/powerpoint/2010/main" val="157056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3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8706"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nvGrpSpPr>
            <p:cNvPr id="328712"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4773" y="3321049"/>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8713"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8714"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8715"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8716"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8717"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8724"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grpSp>
          <p:nvGrpSpPr>
            <p:cNvPr id="328725"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8726"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8727"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8730"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18</a:t>
            </a:r>
          </a:p>
        </p:txBody>
      </p:sp>
      <p:sp>
        <p:nvSpPr>
          <p:cNvPr id="71" name="TextBox 70"/>
          <p:cNvSpPr txBox="1"/>
          <p:nvPr/>
        </p:nvSpPr>
        <p:spPr>
          <a:xfrm>
            <a:off x="3908425" y="3565526"/>
            <a:ext cx="1403350" cy="523875"/>
          </a:xfrm>
          <a:prstGeom prst="rect">
            <a:avLst/>
          </a:prstGeom>
          <a:solidFill>
            <a:schemeClr val="bg1"/>
          </a:solidFill>
        </p:spPr>
        <p:txBody>
          <a:bodyPr>
            <a:spAutoFit/>
          </a:bodyPr>
          <a:lstStyle/>
          <a:p>
            <a:pPr fontAlgn="base">
              <a:spcBef>
                <a:spcPct val="0"/>
              </a:spcBef>
              <a:spcAft>
                <a:spcPct val="0"/>
              </a:spcAft>
              <a:defRPr/>
            </a:pPr>
            <a:r>
              <a:rPr lang="en-US" sz="1400" dirty="0">
                <a:solidFill>
                  <a:prstClr val="black"/>
                </a:solidFill>
                <a:latin typeface="Arial"/>
                <a:cs typeface="Arial" charset="0"/>
              </a:rPr>
              <a:t>This node now has only 1 item</a:t>
            </a:r>
          </a:p>
        </p:txBody>
      </p:sp>
      <p:sp>
        <p:nvSpPr>
          <p:cNvPr id="72" name="Right Arrow 71"/>
          <p:cNvSpPr/>
          <p:nvPr/>
        </p:nvSpPr>
        <p:spPr>
          <a:xfrm rot="13885637">
            <a:off x="3571082" y="3259932"/>
            <a:ext cx="490537" cy="266700"/>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60</a:t>
            </a:fld>
            <a:endParaRPr lang="en-US">
              <a:latin typeface="Arial" charset="0"/>
            </a:endParaRPr>
          </a:p>
        </p:txBody>
      </p:sp>
      <p:sp>
        <p:nvSpPr>
          <p:cNvPr id="5" name="Title 4">
            <a:extLst>
              <a:ext uri="{FF2B5EF4-FFF2-40B4-BE49-F238E27FC236}">
                <a16:creationId xmlns:a16="http://schemas.microsoft.com/office/drawing/2014/main" id="{5817DDA9-65F6-4FFD-9D47-CA3BFCDEF662}"/>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11760564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9730" name="Group 4"/>
          <p:cNvGrpSpPr>
            <a:grpSpLocks/>
          </p:cNvGrpSpPr>
          <p:nvPr/>
        </p:nvGrpSpPr>
        <p:grpSpPr bwMode="auto">
          <a:xfrm>
            <a:off x="1158875" y="1811339"/>
            <a:ext cx="8667750" cy="3324225"/>
            <a:chOff x="277998" y="2362200"/>
            <a:chExt cx="8669151" cy="3324224"/>
          </a:xfrm>
        </p:grpSpPr>
        <p:sp>
          <p:nvSpPr>
            <p:cNvPr id="6" name="Rectangle 5"/>
            <p:cNvSpPr/>
            <p:nvPr/>
          </p:nvSpPr>
          <p:spPr>
            <a:xfrm>
              <a:off x="2029294" y="3324225"/>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sp>
          <p:nvSpPr>
            <p:cNvPr id="7" name="Rectangle 6"/>
            <p:cNvSpPr/>
            <p:nvPr/>
          </p:nvSpPr>
          <p:spPr>
            <a:xfrm>
              <a:off x="2486568" y="3324225"/>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nvGrpSpPr>
            <p:cNvPr id="329736" name="Group 7"/>
            <p:cNvGrpSpPr>
              <a:grpSpLocks/>
            </p:cNvGrpSpPr>
            <p:nvPr/>
          </p:nvGrpSpPr>
          <p:grpSpPr bwMode="auto">
            <a:xfrm>
              <a:off x="5073650" y="3324224"/>
              <a:ext cx="908049" cy="381000"/>
              <a:chOff x="5105400" y="3321048"/>
              <a:chExt cx="908049" cy="381000"/>
            </a:xfrm>
          </p:grpSpPr>
          <p:sp>
            <p:nvSpPr>
              <p:cNvPr id="66" name="Rectangle 65"/>
              <p:cNvSpPr/>
              <p:nvPr/>
            </p:nvSpPr>
            <p:spPr>
              <a:xfrm>
                <a:off x="5555696" y="3321049"/>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4773" y="3321049"/>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29737" name="Group 8"/>
            <p:cNvGrpSpPr>
              <a:grpSpLocks/>
            </p:cNvGrpSpPr>
            <p:nvPr/>
          </p:nvGrpSpPr>
          <p:grpSpPr bwMode="auto">
            <a:xfrm>
              <a:off x="5289549" y="4314824"/>
              <a:ext cx="1828800" cy="381000"/>
              <a:chOff x="1600200" y="2286000"/>
              <a:chExt cx="1828800" cy="381000"/>
            </a:xfrm>
          </p:grpSpPr>
          <p:sp>
            <p:nvSpPr>
              <p:cNvPr id="62" name="Rectangle 61"/>
              <p:cNvSpPr/>
              <p:nvPr/>
            </p:nvSpPr>
            <p:spPr>
              <a:xfrm>
                <a:off x="1599609"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6883"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43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157"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29738" name="Group 9"/>
            <p:cNvGrpSpPr>
              <a:grpSpLocks/>
            </p:cNvGrpSpPr>
            <p:nvPr/>
          </p:nvGrpSpPr>
          <p:grpSpPr bwMode="auto">
            <a:xfrm>
              <a:off x="277998" y="5305424"/>
              <a:ext cx="1828800" cy="381000"/>
              <a:chOff x="1600200" y="2286000"/>
              <a:chExt cx="1828800" cy="381000"/>
            </a:xfrm>
          </p:grpSpPr>
          <p:sp>
            <p:nvSpPr>
              <p:cNvPr id="58" name="Rectangle 57"/>
              <p:cNvSpPr/>
              <p:nvPr/>
            </p:nvSpPr>
            <p:spPr>
              <a:xfrm>
                <a:off x="160020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7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202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74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29739" name="Group 10"/>
            <p:cNvGrpSpPr>
              <a:grpSpLocks/>
            </p:cNvGrpSpPr>
            <p:nvPr/>
          </p:nvGrpSpPr>
          <p:grpSpPr bwMode="auto">
            <a:xfrm>
              <a:off x="4349750" y="5305424"/>
              <a:ext cx="1828800" cy="381000"/>
              <a:chOff x="1600200" y="2286000"/>
              <a:chExt cx="1828800" cy="381000"/>
            </a:xfrm>
          </p:grpSpPr>
          <p:sp>
            <p:nvSpPr>
              <p:cNvPr id="54" name="Rectangle 53"/>
              <p:cNvSpPr/>
              <p:nvPr/>
            </p:nvSpPr>
            <p:spPr>
              <a:xfrm>
                <a:off x="159945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6730"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2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0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9740" name="Group 11"/>
            <p:cNvGrpSpPr>
              <a:grpSpLocks/>
            </p:cNvGrpSpPr>
            <p:nvPr/>
          </p:nvGrpSpPr>
          <p:grpSpPr bwMode="auto">
            <a:xfrm>
              <a:off x="7118349" y="5305424"/>
              <a:ext cx="1828800" cy="381000"/>
              <a:chOff x="1600200" y="2286000"/>
              <a:chExt cx="1828800" cy="381000"/>
            </a:xfrm>
          </p:grpSpPr>
          <p:sp>
            <p:nvSpPr>
              <p:cNvPr id="50" name="Rectangle 49"/>
              <p:cNvSpPr/>
              <p:nvPr/>
            </p:nvSpPr>
            <p:spPr>
              <a:xfrm>
                <a:off x="1599904"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178"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726"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452"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9741" name="Group 12"/>
            <p:cNvGrpSpPr>
              <a:grpSpLocks/>
            </p:cNvGrpSpPr>
            <p:nvPr/>
          </p:nvGrpSpPr>
          <p:grpSpPr bwMode="auto">
            <a:xfrm>
              <a:off x="5981699" y="3473448"/>
              <a:ext cx="1365250" cy="1831976"/>
              <a:chOff x="5486400" y="2400300"/>
              <a:chExt cx="1365250" cy="1831976"/>
            </a:xfrm>
          </p:grpSpPr>
          <p:sp>
            <p:nvSpPr>
              <p:cNvPr id="48" name="Arc 47"/>
              <p:cNvSpPr/>
              <p:nvPr/>
            </p:nvSpPr>
            <p:spPr>
              <a:xfrm rot="10800000">
                <a:off x="5485921" y="2400302"/>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419" y="2933702"/>
                <a:ext cx="1066973" cy="129857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5517595" y="3705225"/>
              <a:ext cx="12702"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2080930" y="34710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1082991" y="3876675"/>
              <a:ext cx="1208282" cy="4381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506635" y="3800475"/>
              <a:ext cx="1265443" cy="15049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1600628" y="3371808"/>
              <a:ext cx="342900" cy="514433"/>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006183" y="4238584"/>
              <a:ext cx="1638300" cy="49538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9748" name="Group 19"/>
            <p:cNvGrpSpPr>
              <a:grpSpLocks/>
            </p:cNvGrpSpPr>
            <p:nvPr/>
          </p:nvGrpSpPr>
          <p:grpSpPr bwMode="auto">
            <a:xfrm>
              <a:off x="854571" y="4314824"/>
              <a:ext cx="1828800" cy="381000"/>
              <a:chOff x="2012950" y="4391024"/>
              <a:chExt cx="1828800" cy="381000"/>
            </a:xfrm>
          </p:grpSpPr>
          <p:sp>
            <p:nvSpPr>
              <p:cNvPr id="44" name="Rectangle 43"/>
              <p:cNvSpPr/>
              <p:nvPr/>
            </p:nvSpPr>
            <p:spPr>
              <a:xfrm>
                <a:off x="2470007"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733"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5"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7" name="Rectangle 46"/>
              <p:cNvSpPr/>
              <p:nvPr/>
            </p:nvSpPr>
            <p:spPr>
              <a:xfrm>
                <a:off x="2927281" y="4391024"/>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grpSp>
          <p:nvGrpSpPr>
            <p:cNvPr id="329749" name="Group 22"/>
            <p:cNvGrpSpPr>
              <a:grpSpLocks/>
            </p:cNvGrpSpPr>
            <p:nvPr/>
          </p:nvGrpSpPr>
          <p:grpSpPr bwMode="auto">
            <a:xfrm>
              <a:off x="3746500" y="2362200"/>
              <a:ext cx="1828800" cy="381000"/>
              <a:chOff x="1600200" y="2286000"/>
              <a:chExt cx="1828800" cy="381000"/>
            </a:xfrm>
          </p:grpSpPr>
          <p:sp>
            <p:nvSpPr>
              <p:cNvPr id="35" name="Rectangle 34"/>
              <p:cNvSpPr/>
              <p:nvPr/>
            </p:nvSpPr>
            <p:spPr>
              <a:xfrm>
                <a:off x="1600947" y="2286000"/>
                <a:ext cx="457274"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36" name="Rectangle 35"/>
              <p:cNvSpPr/>
              <p:nvPr/>
            </p:nvSpPr>
            <p:spPr>
              <a:xfrm>
                <a:off x="205822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7" name="Rectangle 36"/>
              <p:cNvSpPr/>
              <p:nvPr/>
            </p:nvSpPr>
            <p:spPr>
              <a:xfrm>
                <a:off x="2971181" y="2286000"/>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8" name="Rectangle 37"/>
              <p:cNvSpPr/>
              <p:nvPr/>
            </p:nvSpPr>
            <p:spPr>
              <a:xfrm>
                <a:off x="2515495" y="2286000"/>
                <a:ext cx="455686"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9750" name="Group 23"/>
            <p:cNvGrpSpPr>
              <a:grpSpLocks/>
            </p:cNvGrpSpPr>
            <p:nvPr/>
          </p:nvGrpSpPr>
          <p:grpSpPr bwMode="auto">
            <a:xfrm>
              <a:off x="5981699" y="3324224"/>
              <a:ext cx="914400" cy="381000"/>
              <a:chOff x="5041900" y="2514600"/>
              <a:chExt cx="914400" cy="381000"/>
            </a:xfrm>
          </p:grpSpPr>
          <p:sp>
            <p:nvSpPr>
              <p:cNvPr id="33" name="Rectangle 32"/>
              <p:cNvSpPr/>
              <p:nvPr/>
            </p:nvSpPr>
            <p:spPr>
              <a:xfrm>
                <a:off x="54986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4" name="Rectangle 33"/>
              <p:cNvSpPr/>
              <p:nvPr/>
            </p:nvSpPr>
            <p:spPr>
              <a:xfrm>
                <a:off x="50414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29751" name="Group 24"/>
            <p:cNvGrpSpPr>
              <a:grpSpLocks/>
            </p:cNvGrpSpPr>
            <p:nvPr/>
          </p:nvGrpSpPr>
          <p:grpSpPr bwMode="auto">
            <a:xfrm>
              <a:off x="2943721" y="3324224"/>
              <a:ext cx="914400" cy="381000"/>
              <a:chOff x="5041900" y="2514600"/>
              <a:chExt cx="914400" cy="381000"/>
            </a:xfrm>
          </p:grpSpPr>
          <p:sp>
            <p:nvSpPr>
              <p:cNvPr id="31" name="Rectangle 30"/>
              <p:cNvSpPr/>
              <p:nvPr/>
            </p:nvSpPr>
            <p:spPr>
              <a:xfrm>
                <a:off x="5499295"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32" name="Rectangle 31"/>
              <p:cNvSpPr/>
              <p:nvPr/>
            </p:nvSpPr>
            <p:spPr>
              <a:xfrm>
                <a:off x="5042021" y="2514601"/>
                <a:ext cx="457274"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sp>
          <p:nvSpPr>
            <p:cNvPr id="26" name="Arc 25"/>
            <p:cNvSpPr/>
            <p:nvPr/>
          </p:nvSpPr>
          <p:spPr>
            <a:xfrm rot="5400000">
              <a:off x="3341609" y="2569336"/>
              <a:ext cx="419100" cy="392176"/>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27" name="Elbow Connector 26"/>
            <p:cNvCxnSpPr>
              <a:stCxn id="26" idx="2"/>
              <a:endCxn id="6" idx="0"/>
            </p:cNvCxnSpPr>
            <p:nvPr/>
          </p:nvCxnSpPr>
          <p:spPr>
            <a:xfrm rot="10800000" flipV="1">
              <a:off x="2257931" y="2974975"/>
              <a:ext cx="1292434" cy="3492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9754" name="Group 27"/>
            <p:cNvGrpSpPr>
              <a:grpSpLocks/>
            </p:cNvGrpSpPr>
            <p:nvPr/>
          </p:nvGrpSpPr>
          <p:grpSpPr bwMode="auto">
            <a:xfrm>
              <a:off x="4210050" y="2492372"/>
              <a:ext cx="1092200" cy="831852"/>
              <a:chOff x="5486400" y="2400300"/>
              <a:chExt cx="1092200" cy="831852"/>
            </a:xfrm>
          </p:grpSpPr>
          <p:sp>
            <p:nvSpPr>
              <p:cNvPr id="29" name="Arc 28"/>
              <p:cNvSpPr/>
              <p:nvPr/>
            </p:nvSpPr>
            <p:spPr>
              <a:xfrm rot="10800000">
                <a:off x="5485633" y="2400303"/>
                <a:ext cx="596997"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30" name="Elbow Connector 29"/>
              <p:cNvCxnSpPr>
                <a:stCxn id="29" idx="0"/>
                <a:endCxn id="67" idx="0"/>
              </p:cNvCxnSpPr>
              <p:nvPr/>
            </p:nvCxnSpPr>
            <p:spPr>
              <a:xfrm>
                <a:off x="5784131" y="2933703"/>
                <a:ext cx="793879" cy="2984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18</a:t>
            </a:r>
          </a:p>
        </p:txBody>
      </p:sp>
      <p:sp>
        <p:nvSpPr>
          <p:cNvPr id="71" name="TextBox 70"/>
          <p:cNvSpPr txBox="1"/>
          <p:nvPr/>
        </p:nvSpPr>
        <p:spPr>
          <a:xfrm>
            <a:off x="3908425" y="3565526"/>
            <a:ext cx="1403350" cy="739775"/>
          </a:xfrm>
          <a:prstGeom prst="rect">
            <a:avLst/>
          </a:prstGeom>
          <a:solidFill>
            <a:schemeClr val="bg1"/>
          </a:solidFill>
        </p:spPr>
        <p:txBody>
          <a:bodyPr>
            <a:spAutoFit/>
          </a:bodyPr>
          <a:lstStyle/>
          <a:p>
            <a:pPr fontAlgn="base">
              <a:spcBef>
                <a:spcPct val="0"/>
              </a:spcBef>
              <a:spcAft>
                <a:spcPct val="0"/>
              </a:spcAft>
              <a:defRPr/>
            </a:pPr>
            <a:r>
              <a:rPr lang="en-US" sz="1400" dirty="0">
                <a:solidFill>
                  <a:prstClr val="black"/>
                </a:solidFill>
                <a:latin typeface="Arial"/>
                <a:cs typeface="Arial" charset="0"/>
              </a:rPr>
              <a:t>We merge it with its parent and its sibling</a:t>
            </a:r>
          </a:p>
        </p:txBody>
      </p:sp>
      <p:sp>
        <p:nvSpPr>
          <p:cNvPr id="72" name="Right Arrow 71"/>
          <p:cNvSpPr/>
          <p:nvPr/>
        </p:nvSpPr>
        <p:spPr>
          <a:xfrm rot="13885637">
            <a:off x="3571082" y="3259932"/>
            <a:ext cx="490537" cy="266700"/>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61</a:t>
            </a:fld>
            <a:endParaRPr lang="en-US">
              <a:latin typeface="Arial" charset="0"/>
            </a:endParaRPr>
          </a:p>
        </p:txBody>
      </p:sp>
      <p:sp>
        <p:nvSpPr>
          <p:cNvPr id="5" name="Title 4">
            <a:extLst>
              <a:ext uri="{FF2B5EF4-FFF2-40B4-BE49-F238E27FC236}">
                <a16:creationId xmlns:a16="http://schemas.microsoft.com/office/drawing/2014/main" id="{4F0C3BF9-AD23-4A5D-96DA-C5555350CF4C}"/>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22995343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038725" y="2773363"/>
            <a:ext cx="457200"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grpSp>
        <p:nvGrpSpPr>
          <p:cNvPr id="330755" name="Group 7"/>
          <p:cNvGrpSpPr>
            <a:grpSpLocks/>
          </p:cNvGrpSpPr>
          <p:nvPr/>
        </p:nvGrpSpPr>
        <p:grpSpPr bwMode="auto">
          <a:xfrm>
            <a:off x="5953125" y="2773363"/>
            <a:ext cx="908050" cy="381000"/>
            <a:chOff x="5105400" y="3321048"/>
            <a:chExt cx="908049" cy="381000"/>
          </a:xfrm>
        </p:grpSpPr>
        <p:sp>
          <p:nvSpPr>
            <p:cNvPr id="66" name="Rectangle 65"/>
            <p:cNvSpPr/>
            <p:nvPr/>
          </p:nvSpPr>
          <p:spPr>
            <a:xfrm>
              <a:off x="5556250" y="3321048"/>
              <a:ext cx="457199"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5400" y="3321048"/>
              <a:ext cx="457199"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30756" name="Group 8"/>
          <p:cNvGrpSpPr>
            <a:grpSpLocks/>
          </p:cNvGrpSpPr>
          <p:nvPr/>
        </p:nvGrpSpPr>
        <p:grpSpPr bwMode="auto">
          <a:xfrm>
            <a:off x="6169025" y="3763963"/>
            <a:ext cx="1828800" cy="381000"/>
            <a:chOff x="1600200" y="2286000"/>
            <a:chExt cx="1828800" cy="381000"/>
          </a:xfrm>
        </p:grpSpPr>
        <p:sp>
          <p:nvSpPr>
            <p:cNvPr id="62" name="Rectangle 61"/>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30757" name="Group 9"/>
          <p:cNvGrpSpPr>
            <a:grpSpLocks/>
          </p:cNvGrpSpPr>
          <p:nvPr/>
        </p:nvGrpSpPr>
        <p:grpSpPr bwMode="auto">
          <a:xfrm>
            <a:off x="2384425" y="4754563"/>
            <a:ext cx="1828800" cy="381000"/>
            <a:chOff x="1600200" y="2286000"/>
            <a:chExt cx="1828800" cy="381000"/>
          </a:xfrm>
        </p:grpSpPr>
        <p:sp>
          <p:nvSpPr>
            <p:cNvPr id="58" name="Rectangle 57"/>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30758" name="Group 10"/>
          <p:cNvGrpSpPr>
            <a:grpSpLocks/>
          </p:cNvGrpSpPr>
          <p:nvPr/>
        </p:nvGrpSpPr>
        <p:grpSpPr bwMode="auto">
          <a:xfrm>
            <a:off x="5229225" y="4754563"/>
            <a:ext cx="1828800" cy="381000"/>
            <a:chOff x="1600200" y="2286000"/>
            <a:chExt cx="1828800" cy="381000"/>
          </a:xfrm>
        </p:grpSpPr>
        <p:sp>
          <p:nvSpPr>
            <p:cNvPr id="54" name="Rectangle 53"/>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30759" name="Group 11"/>
          <p:cNvGrpSpPr>
            <a:grpSpLocks/>
          </p:cNvGrpSpPr>
          <p:nvPr/>
        </p:nvGrpSpPr>
        <p:grpSpPr bwMode="auto">
          <a:xfrm>
            <a:off x="7997825" y="4754563"/>
            <a:ext cx="1828800" cy="381000"/>
            <a:chOff x="1600200" y="2286000"/>
            <a:chExt cx="1828800" cy="381000"/>
          </a:xfrm>
        </p:grpSpPr>
        <p:sp>
          <p:nvSpPr>
            <p:cNvPr id="50" name="Rectangle 49"/>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30760" name="Group 12"/>
          <p:cNvGrpSpPr>
            <a:grpSpLocks/>
          </p:cNvGrpSpPr>
          <p:nvPr/>
        </p:nvGrpSpPr>
        <p:grpSpPr bwMode="auto">
          <a:xfrm>
            <a:off x="6861175" y="2922589"/>
            <a:ext cx="1365250" cy="1831975"/>
            <a:chOff x="5486400" y="2400300"/>
            <a:chExt cx="1365250" cy="1831976"/>
          </a:xfrm>
        </p:grpSpPr>
        <p:sp>
          <p:nvSpPr>
            <p:cNvPr id="48" name="Arc 47"/>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850" y="2933700"/>
              <a:ext cx="1066800" cy="129857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6397625" y="3154363"/>
            <a:ext cx="127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5051426" y="2957514"/>
            <a:ext cx="536575" cy="35242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3998913" y="3402013"/>
            <a:ext cx="1320800" cy="3429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2613026" y="3305175"/>
            <a:ext cx="2168525" cy="14493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4610100" y="2876550"/>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886325" y="3687763"/>
            <a:ext cx="1638300" cy="49530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30767" name="Group 19"/>
          <p:cNvGrpSpPr>
            <a:grpSpLocks/>
          </p:cNvGrpSpPr>
          <p:nvPr/>
        </p:nvGrpSpPr>
        <p:grpSpPr bwMode="auto">
          <a:xfrm>
            <a:off x="3770313" y="3744913"/>
            <a:ext cx="1828800" cy="381000"/>
            <a:chOff x="2012950" y="4391024"/>
            <a:chExt cx="1828800" cy="381000"/>
          </a:xfrm>
        </p:grpSpPr>
        <p:sp>
          <p:nvSpPr>
            <p:cNvPr id="44" name="Rectangle 43"/>
            <p:cNvSpPr/>
            <p:nvPr/>
          </p:nvSpPr>
          <p:spPr>
            <a:xfrm>
              <a:off x="24701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9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7" name="Rectangle 46"/>
            <p:cNvSpPr/>
            <p:nvPr/>
          </p:nvSpPr>
          <p:spPr>
            <a:xfrm>
              <a:off x="29273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sp>
        <p:nvSpPr>
          <p:cNvPr id="35" name="Rectangle 34"/>
          <p:cNvSpPr/>
          <p:nvPr/>
        </p:nvSpPr>
        <p:spPr>
          <a:xfrm>
            <a:off x="5495925" y="2773363"/>
            <a:ext cx="457200" cy="381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68" name="Rectangle 67"/>
          <p:cNvSpPr/>
          <p:nvPr/>
        </p:nvSpPr>
        <p:spPr>
          <a:xfrm>
            <a:off x="7083425" y="1600201"/>
            <a:ext cx="2286000" cy="874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Remove 18</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62</a:t>
            </a:fld>
            <a:endParaRPr lang="en-US">
              <a:latin typeface="Arial" charset="0"/>
            </a:endParaRPr>
          </a:p>
        </p:txBody>
      </p:sp>
      <p:sp>
        <p:nvSpPr>
          <p:cNvPr id="5" name="Title 4">
            <a:extLst>
              <a:ext uri="{FF2B5EF4-FFF2-40B4-BE49-F238E27FC236}">
                <a16:creationId xmlns:a16="http://schemas.microsoft.com/office/drawing/2014/main" id="{F308A22D-FA3F-4558-9636-8A391CEBEEB3}"/>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22766556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038725" y="2773363"/>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10</a:t>
            </a:r>
          </a:p>
        </p:txBody>
      </p:sp>
      <p:grpSp>
        <p:nvGrpSpPr>
          <p:cNvPr id="331779" name="Group 7"/>
          <p:cNvGrpSpPr>
            <a:grpSpLocks/>
          </p:cNvGrpSpPr>
          <p:nvPr/>
        </p:nvGrpSpPr>
        <p:grpSpPr bwMode="auto">
          <a:xfrm>
            <a:off x="5953125" y="2773363"/>
            <a:ext cx="908050" cy="381000"/>
            <a:chOff x="5105400" y="3321048"/>
            <a:chExt cx="908049" cy="381000"/>
          </a:xfrm>
        </p:grpSpPr>
        <p:sp>
          <p:nvSpPr>
            <p:cNvPr id="66" name="Rectangle 65"/>
            <p:cNvSpPr/>
            <p:nvPr/>
          </p:nvSpPr>
          <p:spPr>
            <a:xfrm>
              <a:off x="5556250" y="3321048"/>
              <a:ext cx="457199"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39</a:t>
              </a:r>
            </a:p>
          </p:txBody>
        </p:sp>
        <p:sp>
          <p:nvSpPr>
            <p:cNvPr id="67" name="Rectangle 66"/>
            <p:cNvSpPr/>
            <p:nvPr/>
          </p:nvSpPr>
          <p:spPr>
            <a:xfrm>
              <a:off x="5105400" y="3321048"/>
              <a:ext cx="457199"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30</a:t>
              </a:r>
            </a:p>
          </p:txBody>
        </p:sp>
      </p:grpSp>
      <p:grpSp>
        <p:nvGrpSpPr>
          <p:cNvPr id="331780" name="Group 8"/>
          <p:cNvGrpSpPr>
            <a:grpSpLocks/>
          </p:cNvGrpSpPr>
          <p:nvPr/>
        </p:nvGrpSpPr>
        <p:grpSpPr bwMode="auto">
          <a:xfrm>
            <a:off x="6169025" y="3763963"/>
            <a:ext cx="1828800" cy="381000"/>
            <a:chOff x="1600200" y="2286000"/>
            <a:chExt cx="1828800" cy="381000"/>
          </a:xfrm>
        </p:grpSpPr>
        <p:sp>
          <p:nvSpPr>
            <p:cNvPr id="62" name="Rectangle 61"/>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32</a:t>
              </a:r>
            </a:p>
          </p:txBody>
        </p:sp>
        <p:sp>
          <p:nvSpPr>
            <p:cNvPr id="63" name="Rectangle 62"/>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35</a:t>
              </a:r>
            </a:p>
          </p:txBody>
        </p:sp>
        <p:sp>
          <p:nvSpPr>
            <p:cNvPr id="64" name="Rectangle 63"/>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5" name="Rectangle 64"/>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38</a:t>
              </a:r>
            </a:p>
          </p:txBody>
        </p:sp>
      </p:grpSp>
      <p:grpSp>
        <p:nvGrpSpPr>
          <p:cNvPr id="331781" name="Group 9"/>
          <p:cNvGrpSpPr>
            <a:grpSpLocks/>
          </p:cNvGrpSpPr>
          <p:nvPr/>
        </p:nvGrpSpPr>
        <p:grpSpPr bwMode="auto">
          <a:xfrm>
            <a:off x="2384425" y="4754563"/>
            <a:ext cx="1828800" cy="381000"/>
            <a:chOff x="1600200" y="2286000"/>
            <a:chExt cx="1828800" cy="381000"/>
          </a:xfrm>
        </p:grpSpPr>
        <p:sp>
          <p:nvSpPr>
            <p:cNvPr id="58" name="Rectangle 57"/>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5</a:t>
              </a:r>
            </a:p>
          </p:txBody>
        </p:sp>
        <p:sp>
          <p:nvSpPr>
            <p:cNvPr id="59" name="Rectangle 58"/>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7</a:t>
              </a:r>
            </a:p>
          </p:txBody>
        </p:sp>
        <p:sp>
          <p:nvSpPr>
            <p:cNvPr id="60" name="Rectangle 59"/>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61" name="Rectangle 60"/>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8</a:t>
              </a:r>
            </a:p>
          </p:txBody>
        </p:sp>
      </p:grpSp>
      <p:grpSp>
        <p:nvGrpSpPr>
          <p:cNvPr id="331782" name="Group 10"/>
          <p:cNvGrpSpPr>
            <a:grpSpLocks/>
          </p:cNvGrpSpPr>
          <p:nvPr/>
        </p:nvGrpSpPr>
        <p:grpSpPr bwMode="auto">
          <a:xfrm>
            <a:off x="5229225" y="4754563"/>
            <a:ext cx="1828800" cy="381000"/>
            <a:chOff x="1600200" y="2286000"/>
            <a:chExt cx="1828800" cy="381000"/>
          </a:xfrm>
        </p:grpSpPr>
        <p:sp>
          <p:nvSpPr>
            <p:cNvPr id="54" name="Rectangle 53"/>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26</a:t>
              </a:r>
            </a:p>
          </p:txBody>
        </p:sp>
        <p:sp>
          <p:nvSpPr>
            <p:cNvPr id="55" name="Rectangle 54"/>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27</a:t>
              </a:r>
            </a:p>
          </p:txBody>
        </p:sp>
        <p:sp>
          <p:nvSpPr>
            <p:cNvPr id="56" name="Rectangle 55"/>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7" name="Rectangle 56"/>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31783" name="Group 11"/>
          <p:cNvGrpSpPr>
            <a:grpSpLocks/>
          </p:cNvGrpSpPr>
          <p:nvPr/>
        </p:nvGrpSpPr>
        <p:grpSpPr bwMode="auto">
          <a:xfrm>
            <a:off x="7997825" y="4754563"/>
            <a:ext cx="1828800" cy="381000"/>
            <a:chOff x="1600200" y="2286000"/>
            <a:chExt cx="1828800" cy="381000"/>
          </a:xfrm>
        </p:grpSpPr>
        <p:sp>
          <p:nvSpPr>
            <p:cNvPr id="50" name="Rectangle 49"/>
            <p:cNvSpPr/>
            <p:nvPr/>
          </p:nvSpPr>
          <p:spPr>
            <a:xfrm>
              <a:off x="16002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42</a:t>
              </a:r>
            </a:p>
          </p:txBody>
        </p:sp>
        <p:sp>
          <p:nvSpPr>
            <p:cNvPr id="51" name="Rectangle 50"/>
            <p:cNvSpPr/>
            <p:nvPr/>
          </p:nvSpPr>
          <p:spPr>
            <a:xfrm>
              <a:off x="20574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46</a:t>
              </a:r>
            </a:p>
          </p:txBody>
        </p:sp>
        <p:sp>
          <p:nvSpPr>
            <p:cNvPr id="52" name="Rectangle 51"/>
            <p:cNvSpPr/>
            <p:nvPr/>
          </p:nvSpPr>
          <p:spPr>
            <a:xfrm>
              <a:off x="29718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sp>
          <p:nvSpPr>
            <p:cNvPr id="53" name="Rectangle 52"/>
            <p:cNvSpPr/>
            <p:nvPr/>
          </p:nvSpPr>
          <p:spPr>
            <a:xfrm>
              <a:off x="2514600" y="2286000"/>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dirty="0">
                <a:solidFill>
                  <a:prstClr val="black"/>
                </a:solidFill>
                <a:latin typeface="Arial"/>
              </a:endParaRPr>
            </a:p>
          </p:txBody>
        </p:sp>
      </p:grpSp>
      <p:grpSp>
        <p:nvGrpSpPr>
          <p:cNvPr id="331784" name="Group 12"/>
          <p:cNvGrpSpPr>
            <a:grpSpLocks/>
          </p:cNvGrpSpPr>
          <p:nvPr/>
        </p:nvGrpSpPr>
        <p:grpSpPr bwMode="auto">
          <a:xfrm>
            <a:off x="6861175" y="2922589"/>
            <a:ext cx="1365250" cy="1831975"/>
            <a:chOff x="5486400" y="2400300"/>
            <a:chExt cx="1365250" cy="1831976"/>
          </a:xfrm>
        </p:grpSpPr>
        <p:sp>
          <p:nvSpPr>
            <p:cNvPr id="48" name="Arc 47"/>
            <p:cNvSpPr/>
            <p:nvPr/>
          </p:nvSpPr>
          <p:spPr>
            <a:xfrm rot="10800000">
              <a:off x="5486400" y="2400300"/>
              <a:ext cx="596900" cy="533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49" name="Elbow Connector 48"/>
            <p:cNvCxnSpPr>
              <a:stCxn id="48" idx="0"/>
              <a:endCxn id="50" idx="0"/>
            </p:cNvCxnSpPr>
            <p:nvPr/>
          </p:nvCxnSpPr>
          <p:spPr>
            <a:xfrm>
              <a:off x="5784850" y="2933700"/>
              <a:ext cx="1066800" cy="129857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62" idx="0"/>
          </p:cNvCxnSpPr>
          <p:nvPr/>
        </p:nvCxnSpPr>
        <p:spPr>
          <a:xfrm flipH="1">
            <a:off x="6397625" y="3154363"/>
            <a:ext cx="127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5051426" y="2957514"/>
            <a:ext cx="536575" cy="352425"/>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6" name="Elbow Connector 15"/>
          <p:cNvCxnSpPr>
            <a:stCxn id="15" idx="2"/>
            <a:endCxn id="45" idx="0"/>
          </p:cNvCxnSpPr>
          <p:nvPr/>
        </p:nvCxnSpPr>
        <p:spPr>
          <a:xfrm rot="10800000" flipV="1">
            <a:off x="3998913" y="3402013"/>
            <a:ext cx="1320800" cy="3429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2"/>
            <a:endCxn id="58" idx="0"/>
          </p:cNvCxnSpPr>
          <p:nvPr/>
        </p:nvCxnSpPr>
        <p:spPr>
          <a:xfrm rot="10800000" flipV="1">
            <a:off x="2613026" y="3305175"/>
            <a:ext cx="2168525" cy="14493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5400000">
            <a:off x="4610100" y="2876550"/>
            <a:ext cx="342900" cy="51435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dirty="0">
              <a:solidFill>
                <a:prstClr val="black"/>
              </a:solidFill>
              <a:latin typeface="Arial"/>
            </a:endParaRPr>
          </a:p>
        </p:txBody>
      </p:sp>
      <p:cxnSp>
        <p:nvCxnSpPr>
          <p:cNvPr id="19" name="Elbow Connector 18"/>
          <p:cNvCxnSpPr>
            <a:endCxn id="54" idx="0"/>
          </p:cNvCxnSpPr>
          <p:nvPr/>
        </p:nvCxnSpPr>
        <p:spPr>
          <a:xfrm rot="5400000">
            <a:off x="4886325" y="3687763"/>
            <a:ext cx="1638300" cy="495300"/>
          </a:xfrm>
          <a:prstGeom prst="bentConnector3">
            <a:avLst>
              <a:gd name="adj1" fmla="val 71705"/>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31791" name="Group 19"/>
          <p:cNvGrpSpPr>
            <a:grpSpLocks/>
          </p:cNvGrpSpPr>
          <p:nvPr/>
        </p:nvGrpSpPr>
        <p:grpSpPr bwMode="auto">
          <a:xfrm>
            <a:off x="3770313" y="3744913"/>
            <a:ext cx="1828800" cy="381000"/>
            <a:chOff x="2012950" y="4391024"/>
            <a:chExt cx="1828800" cy="381000"/>
          </a:xfrm>
        </p:grpSpPr>
        <p:sp>
          <p:nvSpPr>
            <p:cNvPr id="44" name="Rectangle 43"/>
            <p:cNvSpPr/>
            <p:nvPr/>
          </p:nvSpPr>
          <p:spPr>
            <a:xfrm>
              <a:off x="24701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15</a:t>
              </a:r>
            </a:p>
          </p:txBody>
        </p:sp>
        <p:sp>
          <p:nvSpPr>
            <p:cNvPr id="45" name="Rectangle 44"/>
            <p:cNvSpPr/>
            <p:nvPr/>
          </p:nvSpPr>
          <p:spPr>
            <a:xfrm>
              <a:off x="20129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13</a:t>
              </a:r>
            </a:p>
          </p:txBody>
        </p:sp>
        <p:sp>
          <p:nvSpPr>
            <p:cNvPr id="46" name="Rectangle 45"/>
            <p:cNvSpPr/>
            <p:nvPr/>
          </p:nvSpPr>
          <p:spPr>
            <a:xfrm>
              <a:off x="33845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20</a:t>
              </a:r>
            </a:p>
          </p:txBody>
        </p:sp>
        <p:sp>
          <p:nvSpPr>
            <p:cNvPr id="47" name="Rectangle 46"/>
            <p:cNvSpPr/>
            <p:nvPr/>
          </p:nvSpPr>
          <p:spPr>
            <a:xfrm>
              <a:off x="2927350" y="4391024"/>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17</a:t>
              </a:r>
            </a:p>
          </p:txBody>
        </p:sp>
      </p:grpSp>
      <p:sp>
        <p:nvSpPr>
          <p:cNvPr id="35" name="Rectangle 34"/>
          <p:cNvSpPr/>
          <p:nvPr/>
        </p:nvSpPr>
        <p:spPr>
          <a:xfrm>
            <a:off x="5495925" y="2773363"/>
            <a:ext cx="4572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Arial"/>
              </a:rPr>
              <a:t>22</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63</a:t>
            </a:fld>
            <a:endParaRPr lang="en-US">
              <a:latin typeface="Arial" charset="0"/>
            </a:endParaRPr>
          </a:p>
        </p:txBody>
      </p:sp>
      <p:sp>
        <p:nvSpPr>
          <p:cNvPr id="5" name="Title 4">
            <a:extLst>
              <a:ext uri="{FF2B5EF4-FFF2-40B4-BE49-F238E27FC236}">
                <a16:creationId xmlns:a16="http://schemas.microsoft.com/office/drawing/2014/main" id="{5360EA46-FD72-4653-8CEB-3E643A061429}"/>
              </a:ext>
            </a:extLst>
          </p:cNvPr>
          <p:cNvSpPr>
            <a:spLocks noGrp="1"/>
          </p:cNvSpPr>
          <p:nvPr>
            <p:ph type="title"/>
          </p:nvPr>
        </p:nvSpPr>
        <p:spPr/>
        <p:txBody>
          <a:bodyPr/>
          <a:lstStyle/>
          <a:p>
            <a:r>
              <a:rPr lang="en-US" dirty="0"/>
              <a:t>Removal from a B-Tree</a:t>
            </a:r>
          </a:p>
        </p:txBody>
      </p:sp>
    </p:spTree>
    <p:extLst>
      <p:ext uri="{BB962C8B-B14F-4D97-AF65-F5344CB8AC3E}">
        <p14:creationId xmlns:p14="http://schemas.microsoft.com/office/powerpoint/2010/main" val="12141900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7E47EADA-CF1A-49FF-A1A9-26D6F67CD1E1}"/>
              </a:ext>
            </a:extLst>
          </p:cNvPr>
          <p:cNvGrpSpPr/>
          <p:nvPr/>
        </p:nvGrpSpPr>
        <p:grpSpPr>
          <a:xfrm>
            <a:off x="5173159" y="4592412"/>
            <a:ext cx="4683937" cy="1850076"/>
            <a:chOff x="4258758" y="4592412"/>
            <a:chExt cx="4683937" cy="1850076"/>
          </a:xfrm>
        </p:grpSpPr>
        <p:sp>
          <p:nvSpPr>
            <p:cNvPr id="68" name="TextBox 67">
              <a:extLst>
                <a:ext uri="{FF2B5EF4-FFF2-40B4-BE49-F238E27FC236}">
                  <a16:creationId xmlns:a16="http://schemas.microsoft.com/office/drawing/2014/main" id="{6CAD5101-368C-4B33-BDA8-0949F6FFB555}"/>
                </a:ext>
              </a:extLst>
            </p:cNvPr>
            <p:cNvSpPr txBox="1"/>
            <p:nvPr/>
          </p:nvSpPr>
          <p:spPr>
            <a:xfrm>
              <a:off x="5482062" y="4592412"/>
              <a:ext cx="1540693" cy="369332"/>
            </a:xfrm>
            <a:prstGeom prst="rect">
              <a:avLst/>
            </a:prstGeom>
            <a:noFill/>
          </p:spPr>
          <p:txBody>
            <a:bodyPr wrap="square" rtlCol="0">
              <a:spAutoFit/>
            </a:bodyPr>
            <a:lstStyle/>
            <a:p>
              <a:pPr algn="ctr" fontAlgn="base">
                <a:spcBef>
                  <a:spcPct val="0"/>
                </a:spcBef>
                <a:spcAft>
                  <a:spcPct val="0"/>
                </a:spcAft>
              </a:pPr>
              <a:r>
                <a:rPr lang="en-US" b="1" dirty="0">
                  <a:solidFill>
                    <a:prstClr val="black"/>
                  </a:solidFill>
                  <a:latin typeface="Arial" charset="0"/>
                  <a:cs typeface="Arial" charset="0"/>
                </a:rPr>
                <a:t>2-3-4 B-Tree</a:t>
              </a:r>
            </a:p>
          </p:txBody>
        </p:sp>
        <p:pic>
          <p:nvPicPr>
            <p:cNvPr id="70" name="Picture 69">
              <a:extLst>
                <a:ext uri="{FF2B5EF4-FFF2-40B4-BE49-F238E27FC236}">
                  <a16:creationId xmlns:a16="http://schemas.microsoft.com/office/drawing/2014/main" id="{1A846971-74FC-4AAF-A8F3-D5289B54E2A6}"/>
                </a:ext>
              </a:extLst>
            </p:cNvPr>
            <p:cNvPicPr>
              <a:picLocks noChangeAspect="1"/>
            </p:cNvPicPr>
            <p:nvPr/>
          </p:nvPicPr>
          <p:blipFill>
            <a:blip r:embed="rId2"/>
            <a:stretch>
              <a:fillRect/>
            </a:stretch>
          </p:blipFill>
          <p:spPr>
            <a:xfrm>
              <a:off x="4258758" y="4965571"/>
              <a:ext cx="4683937" cy="1476917"/>
            </a:xfrm>
            <a:prstGeom prst="rect">
              <a:avLst/>
            </a:prstGeom>
          </p:spPr>
        </p:pic>
      </p:grpSp>
      <p:sp>
        <p:nvSpPr>
          <p:cNvPr id="2" name="Title 1">
            <a:extLst>
              <a:ext uri="{FF2B5EF4-FFF2-40B4-BE49-F238E27FC236}">
                <a16:creationId xmlns:a16="http://schemas.microsoft.com/office/drawing/2014/main" id="{F1EC8BA4-B20B-4299-BBD3-D12374577609}"/>
              </a:ext>
            </a:extLst>
          </p:cNvPr>
          <p:cNvSpPr>
            <a:spLocks noGrp="1"/>
          </p:cNvSpPr>
          <p:nvPr>
            <p:ph type="title"/>
          </p:nvPr>
        </p:nvSpPr>
        <p:spPr/>
        <p:txBody>
          <a:bodyPr/>
          <a:lstStyle/>
          <a:p>
            <a:r>
              <a:rPr lang="en-US" dirty="0"/>
              <a:t>1,2,3,4,5,6,7,8,9,10,11,12,13,14,15</a:t>
            </a:r>
          </a:p>
        </p:txBody>
      </p:sp>
      <p:sp>
        <p:nvSpPr>
          <p:cNvPr id="3" name="Footer Placeholder 2">
            <a:extLst>
              <a:ext uri="{FF2B5EF4-FFF2-40B4-BE49-F238E27FC236}">
                <a16:creationId xmlns:a16="http://schemas.microsoft.com/office/drawing/2014/main" id="{9737CCE6-1600-47CF-9870-3DE7C51F5BD6}"/>
              </a:ext>
            </a:extLst>
          </p:cNvPr>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endParaRPr lang="en-US" dirty="0">
              <a:solidFill>
                <a:prstClr val="white"/>
              </a:solidFill>
              <a:latin typeface="Arial" charset="0"/>
            </a:endParaRPr>
          </a:p>
        </p:txBody>
      </p:sp>
      <p:sp>
        <p:nvSpPr>
          <p:cNvPr id="4" name="Slide Number Placeholder 3">
            <a:extLst>
              <a:ext uri="{FF2B5EF4-FFF2-40B4-BE49-F238E27FC236}">
                <a16:creationId xmlns:a16="http://schemas.microsoft.com/office/drawing/2014/main" id="{05F45F63-22C7-4EB4-8389-E8DC8B102E1E}"/>
              </a:ext>
            </a:extLst>
          </p:cNvPr>
          <p:cNvSpPr>
            <a:spLocks noGrp="1"/>
          </p:cNvSpPr>
          <p:nvPr>
            <p:ph type="sldNum" sz="quarter" idx="12"/>
          </p:nvPr>
        </p:nvSpPr>
        <p:spPr/>
        <p:txBody>
          <a:bodyPr/>
          <a:lstStyle/>
          <a:p>
            <a:pPr fontAlgn="base">
              <a:spcBef>
                <a:spcPct val="0"/>
              </a:spcBef>
              <a:spcAft>
                <a:spcPct val="0"/>
              </a:spcAft>
              <a:defRPr/>
            </a:pPr>
            <a:fld id="{F59D9B86-AB8B-404F-8D86-C97B35C4C67E}" type="slidenum">
              <a:rPr lang="en-US">
                <a:latin typeface="Arial" charset="0"/>
              </a:rPr>
              <a:pPr fontAlgn="base">
                <a:spcBef>
                  <a:spcPct val="0"/>
                </a:spcBef>
                <a:spcAft>
                  <a:spcPct val="0"/>
                </a:spcAft>
                <a:defRPr/>
              </a:pPr>
              <a:t>64</a:t>
            </a:fld>
            <a:endParaRPr lang="en-US" dirty="0">
              <a:latin typeface="Arial" charset="0"/>
            </a:endParaRPr>
          </a:p>
        </p:txBody>
      </p:sp>
      <p:grpSp>
        <p:nvGrpSpPr>
          <p:cNvPr id="65" name="Group 64">
            <a:extLst>
              <a:ext uri="{FF2B5EF4-FFF2-40B4-BE49-F238E27FC236}">
                <a16:creationId xmlns:a16="http://schemas.microsoft.com/office/drawing/2014/main" id="{72ED9417-D37E-447D-A783-51A5BCB31476}"/>
              </a:ext>
            </a:extLst>
          </p:cNvPr>
          <p:cNvGrpSpPr/>
          <p:nvPr/>
        </p:nvGrpSpPr>
        <p:grpSpPr>
          <a:xfrm>
            <a:off x="6262274" y="1562160"/>
            <a:ext cx="3110327" cy="3229741"/>
            <a:chOff x="4953000" y="1562159"/>
            <a:chExt cx="3110327" cy="3229741"/>
          </a:xfrm>
        </p:grpSpPr>
        <p:grpSp>
          <p:nvGrpSpPr>
            <p:cNvPr id="27" name="Group 26">
              <a:extLst>
                <a:ext uri="{FF2B5EF4-FFF2-40B4-BE49-F238E27FC236}">
                  <a16:creationId xmlns:a16="http://schemas.microsoft.com/office/drawing/2014/main" id="{CA7C632C-7124-471B-B001-0F40BE6BF100}"/>
                </a:ext>
              </a:extLst>
            </p:cNvPr>
            <p:cNvGrpSpPr/>
            <p:nvPr/>
          </p:nvGrpSpPr>
          <p:grpSpPr>
            <a:xfrm>
              <a:off x="4953000" y="1562159"/>
              <a:ext cx="3110327" cy="3229741"/>
              <a:chOff x="533400" y="1613105"/>
              <a:chExt cx="5069748" cy="5249490"/>
            </a:xfrm>
          </p:grpSpPr>
          <p:sp>
            <p:nvSpPr>
              <p:cNvPr id="28" name="Oval 27">
                <a:extLst>
                  <a:ext uri="{FF2B5EF4-FFF2-40B4-BE49-F238E27FC236}">
                    <a16:creationId xmlns:a16="http://schemas.microsoft.com/office/drawing/2014/main" id="{9B191FA3-2BC6-45A6-ABB3-9F476FECE052}"/>
                  </a:ext>
                </a:extLst>
              </p:cNvPr>
              <p:cNvSpPr/>
              <p:nvPr/>
            </p:nvSpPr>
            <p:spPr>
              <a:xfrm>
                <a:off x="533400" y="1613105"/>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1</a:t>
                </a:r>
              </a:p>
            </p:txBody>
          </p:sp>
          <p:sp>
            <p:nvSpPr>
              <p:cNvPr id="29" name="Oval 28">
                <a:extLst>
                  <a:ext uri="{FF2B5EF4-FFF2-40B4-BE49-F238E27FC236}">
                    <a16:creationId xmlns:a16="http://schemas.microsoft.com/office/drawing/2014/main" id="{1324D2C3-59AB-4ABD-AEC0-B06A621ACF28}"/>
                  </a:ext>
                </a:extLst>
              </p:cNvPr>
              <p:cNvSpPr/>
              <p:nvPr/>
            </p:nvSpPr>
            <p:spPr>
              <a:xfrm>
                <a:off x="873753" y="1966297"/>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2</a:t>
                </a:r>
              </a:p>
            </p:txBody>
          </p:sp>
          <p:cxnSp>
            <p:nvCxnSpPr>
              <p:cNvPr id="30" name="Straight Arrow Connector 29">
                <a:extLst>
                  <a:ext uri="{FF2B5EF4-FFF2-40B4-BE49-F238E27FC236}">
                    <a16:creationId xmlns:a16="http://schemas.microsoft.com/office/drawing/2014/main" id="{3FEC4426-6E56-426D-98CB-5E5A6DFB013A}"/>
                  </a:ext>
                </a:extLst>
              </p:cNvPr>
              <p:cNvCxnSpPr>
                <a:stCxn id="28" idx="5"/>
                <a:endCxn id="29" idx="1"/>
              </p:cNvCxnSpPr>
              <p:nvPr/>
            </p:nvCxnSpPr>
            <p:spPr>
              <a:xfrm>
                <a:off x="793563" y="1873268"/>
                <a:ext cx="124827" cy="137666"/>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F22A425D-0FC1-4EFC-A4DB-DB22A919CC56}"/>
                  </a:ext>
                </a:extLst>
              </p:cNvPr>
              <p:cNvSpPr/>
              <p:nvPr/>
            </p:nvSpPr>
            <p:spPr>
              <a:xfrm>
                <a:off x="1214106" y="2319489"/>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3</a:t>
                </a:r>
              </a:p>
            </p:txBody>
          </p:sp>
          <p:cxnSp>
            <p:nvCxnSpPr>
              <p:cNvPr id="32" name="Straight Arrow Connector 31">
                <a:extLst>
                  <a:ext uri="{FF2B5EF4-FFF2-40B4-BE49-F238E27FC236}">
                    <a16:creationId xmlns:a16="http://schemas.microsoft.com/office/drawing/2014/main" id="{A2A4D434-EDF3-4B2F-B0C9-57D3F4ADA3CA}"/>
                  </a:ext>
                </a:extLst>
              </p:cNvPr>
              <p:cNvCxnSpPr>
                <a:endCxn id="31" idx="1"/>
              </p:cNvCxnSpPr>
              <p:nvPr/>
            </p:nvCxnSpPr>
            <p:spPr>
              <a:xfrm>
                <a:off x="1129926" y="2231633"/>
                <a:ext cx="128817" cy="132493"/>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46D1269B-8144-473F-8A89-C6FBCBFBF50E}"/>
                  </a:ext>
                </a:extLst>
              </p:cNvPr>
              <p:cNvSpPr/>
              <p:nvPr/>
            </p:nvSpPr>
            <p:spPr>
              <a:xfrm>
                <a:off x="1554459" y="2672681"/>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4</a:t>
                </a:r>
              </a:p>
            </p:txBody>
          </p:sp>
          <p:cxnSp>
            <p:nvCxnSpPr>
              <p:cNvPr id="34" name="Straight Arrow Connector 33">
                <a:extLst>
                  <a:ext uri="{FF2B5EF4-FFF2-40B4-BE49-F238E27FC236}">
                    <a16:creationId xmlns:a16="http://schemas.microsoft.com/office/drawing/2014/main" id="{FB974489-F465-44FF-A28E-183041E932DC}"/>
                  </a:ext>
                </a:extLst>
              </p:cNvPr>
              <p:cNvCxnSpPr>
                <a:endCxn id="33" idx="1"/>
              </p:cNvCxnSpPr>
              <p:nvPr/>
            </p:nvCxnSpPr>
            <p:spPr>
              <a:xfrm>
                <a:off x="1483466" y="2599728"/>
                <a:ext cx="115630" cy="117590"/>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847DD7F4-C64E-4121-BDC5-9838A737B3F7}"/>
                  </a:ext>
                </a:extLst>
              </p:cNvPr>
              <p:cNvSpPr/>
              <p:nvPr/>
            </p:nvSpPr>
            <p:spPr>
              <a:xfrm>
                <a:off x="1894812" y="3025873"/>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5</a:t>
                </a:r>
              </a:p>
            </p:txBody>
          </p:sp>
          <p:cxnSp>
            <p:nvCxnSpPr>
              <p:cNvPr id="36" name="Straight Arrow Connector 35">
                <a:extLst>
                  <a:ext uri="{FF2B5EF4-FFF2-40B4-BE49-F238E27FC236}">
                    <a16:creationId xmlns:a16="http://schemas.microsoft.com/office/drawing/2014/main" id="{B51F00B2-94F8-4820-B934-89742EBED808}"/>
                  </a:ext>
                </a:extLst>
              </p:cNvPr>
              <p:cNvCxnSpPr>
                <a:endCxn id="35" idx="1"/>
              </p:cNvCxnSpPr>
              <p:nvPr/>
            </p:nvCxnSpPr>
            <p:spPr>
              <a:xfrm>
                <a:off x="1819829" y="2958093"/>
                <a:ext cx="119620" cy="112417"/>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7526988B-560B-4414-BDD6-06EEFD33257E}"/>
                  </a:ext>
                </a:extLst>
              </p:cNvPr>
              <p:cNvSpPr/>
              <p:nvPr/>
            </p:nvSpPr>
            <p:spPr>
              <a:xfrm>
                <a:off x="2235165" y="3379065"/>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6</a:t>
                </a:r>
              </a:p>
            </p:txBody>
          </p:sp>
          <p:cxnSp>
            <p:nvCxnSpPr>
              <p:cNvPr id="38" name="Straight Arrow Connector 37">
                <a:extLst>
                  <a:ext uri="{FF2B5EF4-FFF2-40B4-BE49-F238E27FC236}">
                    <a16:creationId xmlns:a16="http://schemas.microsoft.com/office/drawing/2014/main" id="{75924CFE-CA22-4938-927C-A56755F11539}"/>
                  </a:ext>
                </a:extLst>
              </p:cNvPr>
              <p:cNvCxnSpPr>
                <a:endCxn id="37" idx="1"/>
              </p:cNvCxnSpPr>
              <p:nvPr/>
            </p:nvCxnSpPr>
            <p:spPr>
              <a:xfrm>
                <a:off x="2171919" y="3301066"/>
                <a:ext cx="107883" cy="122636"/>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B1F628B1-A1A5-4667-90F4-01B46491C796}"/>
                  </a:ext>
                </a:extLst>
              </p:cNvPr>
              <p:cNvSpPr/>
              <p:nvPr/>
            </p:nvSpPr>
            <p:spPr>
              <a:xfrm>
                <a:off x="2575518" y="3732257"/>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7</a:t>
                </a:r>
              </a:p>
            </p:txBody>
          </p:sp>
          <p:cxnSp>
            <p:nvCxnSpPr>
              <p:cNvPr id="40" name="Straight Arrow Connector 39">
                <a:extLst>
                  <a:ext uri="{FF2B5EF4-FFF2-40B4-BE49-F238E27FC236}">
                    <a16:creationId xmlns:a16="http://schemas.microsoft.com/office/drawing/2014/main" id="{EACD5F29-A402-424E-AA1E-BA288D2B26E6}"/>
                  </a:ext>
                </a:extLst>
              </p:cNvPr>
              <p:cNvCxnSpPr>
                <a:endCxn id="39" idx="1"/>
              </p:cNvCxnSpPr>
              <p:nvPr/>
            </p:nvCxnSpPr>
            <p:spPr>
              <a:xfrm>
                <a:off x="2508282" y="3659431"/>
                <a:ext cx="111873" cy="117463"/>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7E145A03-7606-4164-9C55-B9096D8AC41C}"/>
                  </a:ext>
                </a:extLst>
              </p:cNvPr>
              <p:cNvSpPr/>
              <p:nvPr/>
            </p:nvSpPr>
            <p:spPr>
              <a:xfrm>
                <a:off x="2915871" y="4085449"/>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8</a:t>
                </a:r>
              </a:p>
            </p:txBody>
          </p:sp>
          <p:cxnSp>
            <p:nvCxnSpPr>
              <p:cNvPr id="42" name="Straight Arrow Connector 41">
                <a:extLst>
                  <a:ext uri="{FF2B5EF4-FFF2-40B4-BE49-F238E27FC236}">
                    <a16:creationId xmlns:a16="http://schemas.microsoft.com/office/drawing/2014/main" id="{482E787E-87D9-4735-88DB-94FB19811277}"/>
                  </a:ext>
                </a:extLst>
              </p:cNvPr>
              <p:cNvCxnSpPr>
                <a:endCxn id="41" idx="1"/>
              </p:cNvCxnSpPr>
              <p:nvPr/>
            </p:nvCxnSpPr>
            <p:spPr>
              <a:xfrm>
                <a:off x="2861822" y="4027526"/>
                <a:ext cx="98686" cy="102560"/>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536D0BD1-695B-43A5-AA60-C7D758153B18}"/>
                  </a:ext>
                </a:extLst>
              </p:cNvPr>
              <p:cNvSpPr/>
              <p:nvPr/>
            </p:nvSpPr>
            <p:spPr>
              <a:xfrm>
                <a:off x="3256224" y="4438641"/>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9</a:t>
                </a:r>
              </a:p>
            </p:txBody>
          </p:sp>
          <p:cxnSp>
            <p:nvCxnSpPr>
              <p:cNvPr id="44" name="Straight Arrow Connector 43">
                <a:extLst>
                  <a:ext uri="{FF2B5EF4-FFF2-40B4-BE49-F238E27FC236}">
                    <a16:creationId xmlns:a16="http://schemas.microsoft.com/office/drawing/2014/main" id="{A6536110-8A8C-4D45-8BFA-7EA6827415F0}"/>
                  </a:ext>
                </a:extLst>
              </p:cNvPr>
              <p:cNvCxnSpPr>
                <a:endCxn id="43" idx="1"/>
              </p:cNvCxnSpPr>
              <p:nvPr/>
            </p:nvCxnSpPr>
            <p:spPr>
              <a:xfrm>
                <a:off x="3198185" y="4385891"/>
                <a:ext cx="102676" cy="97387"/>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1C00866E-AB91-489A-A735-7AA8EB105FBF}"/>
                  </a:ext>
                </a:extLst>
              </p:cNvPr>
              <p:cNvSpPr/>
              <p:nvPr/>
            </p:nvSpPr>
            <p:spPr>
              <a:xfrm>
                <a:off x="3596577" y="4791833"/>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10</a:t>
                </a:r>
              </a:p>
            </p:txBody>
          </p:sp>
          <p:cxnSp>
            <p:nvCxnSpPr>
              <p:cNvPr id="46" name="Straight Arrow Connector 45">
                <a:extLst>
                  <a:ext uri="{FF2B5EF4-FFF2-40B4-BE49-F238E27FC236}">
                    <a16:creationId xmlns:a16="http://schemas.microsoft.com/office/drawing/2014/main" id="{AD1DF1A2-598F-4619-845C-5781CC29B9B8}"/>
                  </a:ext>
                </a:extLst>
              </p:cNvPr>
              <p:cNvCxnSpPr>
                <a:endCxn id="45" idx="1"/>
              </p:cNvCxnSpPr>
              <p:nvPr/>
            </p:nvCxnSpPr>
            <p:spPr>
              <a:xfrm>
                <a:off x="3525918" y="4701847"/>
                <a:ext cx="115296" cy="134623"/>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88C9DA1A-4415-4273-9797-33B4B9C375DD}"/>
                  </a:ext>
                </a:extLst>
              </p:cNvPr>
              <p:cNvSpPr/>
              <p:nvPr/>
            </p:nvSpPr>
            <p:spPr>
              <a:xfrm>
                <a:off x="3936930" y="5145025"/>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11</a:t>
                </a:r>
              </a:p>
            </p:txBody>
          </p:sp>
          <p:cxnSp>
            <p:nvCxnSpPr>
              <p:cNvPr id="48" name="Straight Arrow Connector 47">
                <a:extLst>
                  <a:ext uri="{FF2B5EF4-FFF2-40B4-BE49-F238E27FC236}">
                    <a16:creationId xmlns:a16="http://schemas.microsoft.com/office/drawing/2014/main" id="{FE5677C5-E8F6-40B2-A847-363A71138BBC}"/>
                  </a:ext>
                </a:extLst>
              </p:cNvPr>
              <p:cNvCxnSpPr>
                <a:endCxn id="47" idx="1"/>
              </p:cNvCxnSpPr>
              <p:nvPr/>
            </p:nvCxnSpPr>
            <p:spPr>
              <a:xfrm>
                <a:off x="3878008" y="5044820"/>
                <a:ext cx="103559" cy="144842"/>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068B800F-29FB-4F3A-B1D8-B08604A5347D}"/>
                  </a:ext>
                </a:extLst>
              </p:cNvPr>
              <p:cNvSpPr/>
              <p:nvPr/>
            </p:nvSpPr>
            <p:spPr>
              <a:xfrm>
                <a:off x="4277283" y="5498217"/>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12</a:t>
                </a:r>
              </a:p>
            </p:txBody>
          </p:sp>
          <p:cxnSp>
            <p:nvCxnSpPr>
              <p:cNvPr id="50" name="Straight Arrow Connector 49">
                <a:extLst>
                  <a:ext uri="{FF2B5EF4-FFF2-40B4-BE49-F238E27FC236}">
                    <a16:creationId xmlns:a16="http://schemas.microsoft.com/office/drawing/2014/main" id="{45230FEB-E5E8-4F1D-97D4-7D0402B7DAA5}"/>
                  </a:ext>
                </a:extLst>
              </p:cNvPr>
              <p:cNvCxnSpPr>
                <a:endCxn id="49" idx="1"/>
              </p:cNvCxnSpPr>
              <p:nvPr/>
            </p:nvCxnSpPr>
            <p:spPr>
              <a:xfrm>
                <a:off x="4214371" y="5403185"/>
                <a:ext cx="107549" cy="139669"/>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3A30706B-E031-43F4-8A86-A1A3B4C78CC9}"/>
                  </a:ext>
                </a:extLst>
              </p:cNvPr>
              <p:cNvSpPr/>
              <p:nvPr/>
            </p:nvSpPr>
            <p:spPr>
              <a:xfrm>
                <a:off x="4617636" y="5851409"/>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13</a:t>
                </a:r>
              </a:p>
            </p:txBody>
          </p:sp>
          <p:cxnSp>
            <p:nvCxnSpPr>
              <p:cNvPr id="52" name="Straight Arrow Connector 51">
                <a:extLst>
                  <a:ext uri="{FF2B5EF4-FFF2-40B4-BE49-F238E27FC236}">
                    <a16:creationId xmlns:a16="http://schemas.microsoft.com/office/drawing/2014/main" id="{BF795DA9-9B7B-4907-9BCD-620B499A7F37}"/>
                  </a:ext>
                </a:extLst>
              </p:cNvPr>
              <p:cNvCxnSpPr>
                <a:endCxn id="51" idx="1"/>
              </p:cNvCxnSpPr>
              <p:nvPr/>
            </p:nvCxnSpPr>
            <p:spPr>
              <a:xfrm>
                <a:off x="4567911" y="5771280"/>
                <a:ext cx="94362" cy="124766"/>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7A6329BD-14B0-4CFB-BF1F-4F6F0FC5A838}"/>
                  </a:ext>
                </a:extLst>
              </p:cNvPr>
              <p:cNvSpPr/>
              <p:nvPr/>
            </p:nvSpPr>
            <p:spPr>
              <a:xfrm>
                <a:off x="4957989" y="6204601"/>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14</a:t>
                </a:r>
              </a:p>
            </p:txBody>
          </p:sp>
          <p:cxnSp>
            <p:nvCxnSpPr>
              <p:cNvPr id="54" name="Straight Arrow Connector 53">
                <a:extLst>
                  <a:ext uri="{FF2B5EF4-FFF2-40B4-BE49-F238E27FC236}">
                    <a16:creationId xmlns:a16="http://schemas.microsoft.com/office/drawing/2014/main" id="{7265615D-4A2B-460E-B8C2-5D0F35736882}"/>
                  </a:ext>
                </a:extLst>
              </p:cNvPr>
              <p:cNvCxnSpPr>
                <a:endCxn id="53" idx="1"/>
              </p:cNvCxnSpPr>
              <p:nvPr/>
            </p:nvCxnSpPr>
            <p:spPr>
              <a:xfrm>
                <a:off x="4904274" y="6129645"/>
                <a:ext cx="98352" cy="119593"/>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sp>
            <p:nvSpPr>
              <p:cNvPr id="55" name="Oval 54">
                <a:extLst>
                  <a:ext uri="{FF2B5EF4-FFF2-40B4-BE49-F238E27FC236}">
                    <a16:creationId xmlns:a16="http://schemas.microsoft.com/office/drawing/2014/main" id="{0A7C61E0-F54C-4579-988E-CD650C3583A3}"/>
                  </a:ext>
                </a:extLst>
              </p:cNvPr>
              <p:cNvSpPr/>
              <p:nvPr/>
            </p:nvSpPr>
            <p:spPr>
              <a:xfrm>
                <a:off x="5298348" y="6557795"/>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en-US" sz="800" dirty="0">
                    <a:solidFill>
                      <a:prstClr val="white"/>
                    </a:solidFill>
                    <a:latin typeface="Arial"/>
                  </a:rPr>
                  <a:t>15</a:t>
                </a:r>
              </a:p>
            </p:txBody>
          </p:sp>
          <p:cxnSp>
            <p:nvCxnSpPr>
              <p:cNvPr id="56" name="Straight Arrow Connector 55">
                <a:extLst>
                  <a:ext uri="{FF2B5EF4-FFF2-40B4-BE49-F238E27FC236}">
                    <a16:creationId xmlns:a16="http://schemas.microsoft.com/office/drawing/2014/main" id="{A9CC2571-9FD6-492A-80A7-BF2C20E3E786}"/>
                  </a:ext>
                </a:extLst>
              </p:cNvPr>
              <p:cNvCxnSpPr>
                <a:endCxn id="55" idx="1"/>
              </p:cNvCxnSpPr>
              <p:nvPr/>
            </p:nvCxnSpPr>
            <p:spPr>
              <a:xfrm>
                <a:off x="5209074" y="6449863"/>
                <a:ext cx="133911" cy="152569"/>
              </a:xfrm>
              <a:prstGeom prst="straightConnector1">
                <a:avLst/>
              </a:prstGeom>
              <a:ln w="25400">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57" name="TextBox 56">
              <a:extLst>
                <a:ext uri="{FF2B5EF4-FFF2-40B4-BE49-F238E27FC236}">
                  <a16:creationId xmlns:a16="http://schemas.microsoft.com/office/drawing/2014/main" id="{A76917FF-723E-4E71-87EF-77C8E2D2C271}"/>
                </a:ext>
              </a:extLst>
            </p:cNvPr>
            <p:cNvSpPr txBox="1"/>
            <p:nvPr/>
          </p:nvSpPr>
          <p:spPr>
            <a:xfrm>
              <a:off x="6442049" y="2241524"/>
              <a:ext cx="986153" cy="369332"/>
            </a:xfrm>
            <a:prstGeom prst="rect">
              <a:avLst/>
            </a:prstGeom>
            <a:noFill/>
          </p:spPr>
          <p:txBody>
            <a:bodyPr wrap="square" rtlCol="0">
              <a:spAutoFit/>
            </a:bodyPr>
            <a:lstStyle/>
            <a:p>
              <a:pPr algn="ctr" fontAlgn="base">
                <a:spcBef>
                  <a:spcPct val="0"/>
                </a:spcBef>
                <a:spcAft>
                  <a:spcPct val="0"/>
                </a:spcAft>
              </a:pPr>
              <a:r>
                <a:rPr lang="en-US" b="1" dirty="0">
                  <a:solidFill>
                    <a:prstClr val="black"/>
                  </a:solidFill>
                  <a:latin typeface="Arial" charset="0"/>
                  <a:cs typeface="Arial" charset="0"/>
                </a:rPr>
                <a:t>BST</a:t>
              </a:r>
            </a:p>
          </p:txBody>
        </p:sp>
      </p:grpSp>
      <p:grpSp>
        <p:nvGrpSpPr>
          <p:cNvPr id="64" name="Group 63">
            <a:extLst>
              <a:ext uri="{FF2B5EF4-FFF2-40B4-BE49-F238E27FC236}">
                <a16:creationId xmlns:a16="http://schemas.microsoft.com/office/drawing/2014/main" id="{EE75D2B8-0241-4CCE-9FC0-811FB6DB7D3E}"/>
              </a:ext>
            </a:extLst>
          </p:cNvPr>
          <p:cNvGrpSpPr/>
          <p:nvPr/>
        </p:nvGrpSpPr>
        <p:grpSpPr>
          <a:xfrm>
            <a:off x="1052927" y="1502116"/>
            <a:ext cx="5105400" cy="2020319"/>
            <a:chOff x="138527" y="1502115"/>
            <a:chExt cx="5105400" cy="2020319"/>
          </a:xfrm>
        </p:grpSpPr>
        <p:pic>
          <p:nvPicPr>
            <p:cNvPr id="6" name="Picture 5">
              <a:extLst>
                <a:ext uri="{FF2B5EF4-FFF2-40B4-BE49-F238E27FC236}">
                  <a16:creationId xmlns:a16="http://schemas.microsoft.com/office/drawing/2014/main" id="{9187D24E-BD58-4316-85BE-AF061CF32184}"/>
                </a:ext>
              </a:extLst>
            </p:cNvPr>
            <p:cNvPicPr>
              <a:picLocks noChangeAspect="1"/>
            </p:cNvPicPr>
            <p:nvPr/>
          </p:nvPicPr>
          <p:blipFill>
            <a:blip r:embed="rId3"/>
            <a:stretch>
              <a:fillRect/>
            </a:stretch>
          </p:blipFill>
          <p:spPr>
            <a:xfrm>
              <a:off x="138527" y="1502115"/>
              <a:ext cx="5105400" cy="2020319"/>
            </a:xfrm>
            <a:prstGeom prst="rect">
              <a:avLst/>
            </a:prstGeom>
          </p:spPr>
        </p:pic>
        <p:sp>
          <p:nvSpPr>
            <p:cNvPr id="58" name="TextBox 57">
              <a:extLst>
                <a:ext uri="{FF2B5EF4-FFF2-40B4-BE49-F238E27FC236}">
                  <a16:creationId xmlns:a16="http://schemas.microsoft.com/office/drawing/2014/main" id="{4BDEC444-CDC1-4A7A-8595-CC1DDD800FA4}"/>
                </a:ext>
              </a:extLst>
            </p:cNvPr>
            <p:cNvSpPr txBox="1"/>
            <p:nvPr/>
          </p:nvSpPr>
          <p:spPr>
            <a:xfrm>
              <a:off x="641943" y="2959728"/>
              <a:ext cx="1412044" cy="492443"/>
            </a:xfrm>
            <a:prstGeom prst="rect">
              <a:avLst/>
            </a:prstGeom>
            <a:noFill/>
          </p:spPr>
          <p:txBody>
            <a:bodyPr wrap="square" rtlCol="0">
              <a:spAutoFit/>
            </a:bodyPr>
            <a:lstStyle/>
            <a:p>
              <a:pPr algn="ctr" fontAlgn="base">
                <a:spcBef>
                  <a:spcPct val="0"/>
                </a:spcBef>
                <a:spcAft>
                  <a:spcPct val="0"/>
                </a:spcAft>
              </a:pPr>
              <a:r>
                <a:rPr lang="en-US" b="1" dirty="0">
                  <a:solidFill>
                    <a:prstClr val="black"/>
                  </a:solidFill>
                  <a:latin typeface="Arial" charset="0"/>
                  <a:cs typeface="Arial" charset="0"/>
                </a:rPr>
                <a:t>Red-Black</a:t>
              </a:r>
            </a:p>
            <a:p>
              <a:pPr algn="ctr" fontAlgn="base">
                <a:spcBef>
                  <a:spcPct val="0"/>
                </a:spcBef>
                <a:spcAft>
                  <a:spcPct val="0"/>
                </a:spcAft>
              </a:pPr>
              <a:r>
                <a:rPr lang="en-US" sz="800" b="1" dirty="0">
                  <a:solidFill>
                    <a:prstClr val="black"/>
                  </a:solidFill>
                  <a:latin typeface="Arial" charset="0"/>
                  <a:cs typeface="Arial" charset="0"/>
                </a:rPr>
                <a:t>(9 rotations)</a:t>
              </a:r>
            </a:p>
          </p:txBody>
        </p:sp>
      </p:grpSp>
      <p:grpSp>
        <p:nvGrpSpPr>
          <p:cNvPr id="63" name="Group 62">
            <a:extLst>
              <a:ext uri="{FF2B5EF4-FFF2-40B4-BE49-F238E27FC236}">
                <a16:creationId xmlns:a16="http://schemas.microsoft.com/office/drawing/2014/main" id="{94857FF7-974D-4BC9-BBF4-1C37EFE52CF1}"/>
              </a:ext>
            </a:extLst>
          </p:cNvPr>
          <p:cNvGrpSpPr/>
          <p:nvPr/>
        </p:nvGrpSpPr>
        <p:grpSpPr>
          <a:xfrm>
            <a:off x="1205680" y="3609363"/>
            <a:ext cx="3997105" cy="2674280"/>
            <a:chOff x="291279" y="3609363"/>
            <a:chExt cx="3997105" cy="2674280"/>
          </a:xfrm>
        </p:grpSpPr>
        <p:pic>
          <p:nvPicPr>
            <p:cNvPr id="5" name="Picture 4">
              <a:extLst>
                <a:ext uri="{FF2B5EF4-FFF2-40B4-BE49-F238E27FC236}">
                  <a16:creationId xmlns:a16="http://schemas.microsoft.com/office/drawing/2014/main" id="{91E718E2-0FEC-4007-8EFC-86F241223FD6}"/>
                </a:ext>
              </a:extLst>
            </p:cNvPr>
            <p:cNvPicPr>
              <a:picLocks noChangeAspect="1"/>
            </p:cNvPicPr>
            <p:nvPr/>
          </p:nvPicPr>
          <p:blipFill>
            <a:blip r:embed="rId4"/>
            <a:stretch>
              <a:fillRect/>
            </a:stretch>
          </p:blipFill>
          <p:spPr>
            <a:xfrm>
              <a:off x="291279" y="3609363"/>
              <a:ext cx="3997105" cy="1975429"/>
            </a:xfrm>
            <a:prstGeom prst="rect">
              <a:avLst/>
            </a:prstGeom>
          </p:spPr>
        </p:pic>
        <p:sp>
          <p:nvSpPr>
            <p:cNvPr id="59" name="TextBox 58">
              <a:extLst>
                <a:ext uri="{FF2B5EF4-FFF2-40B4-BE49-F238E27FC236}">
                  <a16:creationId xmlns:a16="http://schemas.microsoft.com/office/drawing/2014/main" id="{27FAF674-A60E-4A71-B2DE-60A28319BBFF}"/>
                </a:ext>
              </a:extLst>
            </p:cNvPr>
            <p:cNvSpPr txBox="1"/>
            <p:nvPr/>
          </p:nvSpPr>
          <p:spPr>
            <a:xfrm>
              <a:off x="1731136" y="5791200"/>
              <a:ext cx="1412044" cy="492443"/>
            </a:xfrm>
            <a:prstGeom prst="rect">
              <a:avLst/>
            </a:prstGeom>
            <a:noFill/>
          </p:spPr>
          <p:txBody>
            <a:bodyPr wrap="square" rtlCol="0">
              <a:spAutoFit/>
            </a:bodyPr>
            <a:lstStyle/>
            <a:p>
              <a:pPr algn="ctr" fontAlgn="base">
                <a:spcBef>
                  <a:spcPct val="0"/>
                </a:spcBef>
                <a:spcAft>
                  <a:spcPct val="0"/>
                </a:spcAft>
              </a:pPr>
              <a:r>
                <a:rPr lang="en-US" b="1" dirty="0">
                  <a:solidFill>
                    <a:prstClr val="black"/>
                  </a:solidFill>
                  <a:latin typeface="Arial" charset="0"/>
                  <a:cs typeface="Arial" charset="0"/>
                </a:rPr>
                <a:t>AVL</a:t>
              </a:r>
            </a:p>
            <a:p>
              <a:pPr algn="ctr" fontAlgn="base">
                <a:spcBef>
                  <a:spcPct val="0"/>
                </a:spcBef>
                <a:spcAft>
                  <a:spcPct val="0"/>
                </a:spcAft>
              </a:pPr>
              <a:r>
                <a:rPr lang="en-US" sz="800" b="1" dirty="0">
                  <a:solidFill>
                    <a:prstClr val="black"/>
                  </a:solidFill>
                  <a:latin typeface="Arial" charset="0"/>
                  <a:cs typeface="Arial" charset="0"/>
                </a:rPr>
                <a:t>(11 rotations)</a:t>
              </a:r>
            </a:p>
          </p:txBody>
        </p:sp>
      </p:grpSp>
    </p:spTree>
    <p:extLst>
      <p:ext uri="{BB962C8B-B14F-4D97-AF65-F5344CB8AC3E}">
        <p14:creationId xmlns:p14="http://schemas.microsoft.com/office/powerpoint/2010/main" val="177997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fade">
                                      <p:cBhvr>
                                        <p:cTn id="22"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284140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7BEF6C4-D91B-4111-8DED-DC26BE1CEF89}"/>
              </a:ext>
            </a:extLst>
          </p:cNvPr>
          <p:cNvGrpSpPr/>
          <p:nvPr/>
        </p:nvGrpSpPr>
        <p:grpSpPr>
          <a:xfrm>
            <a:off x="2362200" y="1828800"/>
            <a:ext cx="5410200" cy="2605088"/>
            <a:chOff x="1447800" y="1828800"/>
            <a:chExt cx="5410200" cy="2605088"/>
          </a:xfrm>
        </p:grpSpPr>
        <p:sp>
          <p:nvSpPr>
            <p:cNvPr id="4" name="Oval 3"/>
            <p:cNvSpPr/>
            <p:nvPr/>
          </p:nvSpPr>
          <p:spPr>
            <a:xfrm>
              <a:off x="4495800" y="18288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62</a:t>
              </a:r>
            </a:p>
          </p:txBody>
        </p:sp>
        <p:sp>
          <p:nvSpPr>
            <p:cNvPr id="5" name="Oval 4"/>
            <p:cNvSpPr/>
            <p:nvPr/>
          </p:nvSpPr>
          <p:spPr>
            <a:xfrm>
              <a:off x="57531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6" name="Oval 5"/>
            <p:cNvSpPr/>
            <p:nvPr/>
          </p:nvSpPr>
          <p:spPr>
            <a:xfrm>
              <a:off x="63246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7" name="Oval 6"/>
            <p:cNvSpPr/>
            <p:nvPr/>
          </p:nvSpPr>
          <p:spPr>
            <a:xfrm>
              <a:off x="2398713" y="39004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8" name="Oval 7"/>
            <p:cNvSpPr/>
            <p:nvPr/>
          </p:nvSpPr>
          <p:spPr>
            <a:xfrm>
              <a:off x="14478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9" name="Oval 8"/>
            <p:cNvSpPr/>
            <p:nvPr/>
          </p:nvSpPr>
          <p:spPr>
            <a:xfrm>
              <a:off x="3302000" y="38750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28</a:t>
              </a:r>
            </a:p>
          </p:txBody>
        </p:sp>
        <p:sp>
          <p:nvSpPr>
            <p:cNvPr id="10" name="Oval 9"/>
            <p:cNvSpPr/>
            <p:nvPr/>
          </p:nvSpPr>
          <p:spPr>
            <a:xfrm>
              <a:off x="2819400" y="2667000"/>
              <a:ext cx="1295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14,21,38</a:t>
              </a:r>
            </a:p>
          </p:txBody>
        </p:sp>
        <p:cxnSp>
          <p:nvCxnSpPr>
            <p:cNvPr id="17" name="Straight Connector 16"/>
            <p:cNvCxnSpPr>
              <a:stCxn id="4" idx="3"/>
              <a:endCxn id="10" idx="0"/>
            </p:cNvCxnSpPr>
            <p:nvPr/>
          </p:nvCxnSpPr>
          <p:spPr>
            <a:xfrm flipH="1">
              <a:off x="3467100" y="2284413"/>
              <a:ext cx="1106488" cy="382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5"/>
              <a:endCxn id="5" idx="1"/>
            </p:cNvCxnSpPr>
            <p:nvPr/>
          </p:nvCxnSpPr>
          <p:spPr>
            <a:xfrm>
              <a:off x="4951413" y="2284413"/>
              <a:ext cx="879475" cy="460375"/>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006850" y="3875088"/>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23" name="Straight Connector 22"/>
            <p:cNvCxnSpPr>
              <a:stCxn id="10" idx="3"/>
              <a:endCxn id="8" idx="7"/>
            </p:cNvCxnSpPr>
            <p:nvPr/>
          </p:nvCxnSpPr>
          <p:spPr>
            <a:xfrm flipH="1">
              <a:off x="1903413" y="3122613"/>
              <a:ext cx="1106487" cy="841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7" idx="7"/>
            </p:cNvCxnSpPr>
            <p:nvPr/>
          </p:nvCxnSpPr>
          <p:spPr>
            <a:xfrm flipH="1">
              <a:off x="2854325" y="3200400"/>
              <a:ext cx="346075" cy="777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4"/>
              <a:endCxn id="9" idx="0"/>
            </p:cNvCxnSpPr>
            <p:nvPr/>
          </p:nvCxnSpPr>
          <p:spPr>
            <a:xfrm>
              <a:off x="3467100" y="3200400"/>
              <a:ext cx="101600" cy="674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5"/>
              <a:endCxn id="21" idx="0"/>
            </p:cNvCxnSpPr>
            <p:nvPr/>
          </p:nvCxnSpPr>
          <p:spPr>
            <a:xfrm>
              <a:off x="3924300" y="3122613"/>
              <a:ext cx="542925" cy="752475"/>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5165725" y="388620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36" name="Straight Connector 35"/>
            <p:cNvCxnSpPr>
              <a:stCxn id="5" idx="3"/>
              <a:endCxn id="34" idx="0"/>
            </p:cNvCxnSpPr>
            <p:nvPr/>
          </p:nvCxnSpPr>
          <p:spPr>
            <a:xfrm flipH="1">
              <a:off x="5624513" y="3122613"/>
              <a:ext cx="206375" cy="763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 idx="5"/>
              <a:endCxn id="6" idx="0"/>
            </p:cNvCxnSpPr>
            <p:nvPr/>
          </p:nvCxnSpPr>
          <p:spPr>
            <a:xfrm>
              <a:off x="6208713" y="3122613"/>
              <a:ext cx="382587" cy="763587"/>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 name="Line Callout 1 13"/>
          <p:cNvSpPr/>
          <p:nvPr/>
        </p:nvSpPr>
        <p:spPr>
          <a:xfrm>
            <a:off x="7696200" y="1981200"/>
            <a:ext cx="1981200" cy="1752600"/>
          </a:xfrm>
          <a:prstGeom prst="borderCallout1">
            <a:avLst>
              <a:gd name="adj1" fmla="val 18750"/>
              <a:gd name="adj2" fmla="val -8333"/>
              <a:gd name="adj3" fmla="val 38876"/>
              <a:gd name="adj4" fmla="val -25903"/>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 number larger than 62 is inserted into one of this subtree's leaf nodes</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7</a:t>
            </a:fld>
            <a:endParaRPr lang="en-US">
              <a:latin typeface="Arial" charset="0"/>
            </a:endParaRPr>
          </a:p>
        </p:txBody>
      </p:sp>
      <p:sp>
        <p:nvSpPr>
          <p:cNvPr id="13" name="Title 12">
            <a:extLst>
              <a:ext uri="{FF2B5EF4-FFF2-40B4-BE49-F238E27FC236}">
                <a16:creationId xmlns:a16="http://schemas.microsoft.com/office/drawing/2014/main" id="{D2952553-9025-4FB6-BDAE-68DC3B0E1A60}"/>
              </a:ext>
            </a:extLst>
          </p:cNvPr>
          <p:cNvSpPr>
            <a:spLocks noGrp="1"/>
          </p:cNvSpPr>
          <p:nvPr>
            <p:ph type="title"/>
          </p:nvPr>
        </p:nvSpPr>
        <p:spPr/>
        <p:txBody>
          <a:bodyPr/>
          <a:lstStyle/>
          <a:p>
            <a:r>
              <a:rPr lang="en-US" dirty="0"/>
              <a:t>Insertion into a 2-3-4 Tree</a:t>
            </a:r>
          </a:p>
        </p:txBody>
      </p:sp>
    </p:spTree>
    <p:extLst>
      <p:ext uri="{BB962C8B-B14F-4D97-AF65-F5344CB8AC3E}">
        <p14:creationId xmlns:p14="http://schemas.microsoft.com/office/powerpoint/2010/main" val="119486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410200" y="18288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62</a:t>
            </a:r>
          </a:p>
        </p:txBody>
      </p:sp>
      <p:sp>
        <p:nvSpPr>
          <p:cNvPr id="5" name="Oval 4"/>
          <p:cNvSpPr/>
          <p:nvPr/>
        </p:nvSpPr>
        <p:spPr>
          <a:xfrm>
            <a:off x="66675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6" name="Oval 5"/>
          <p:cNvSpPr/>
          <p:nvPr/>
        </p:nvSpPr>
        <p:spPr>
          <a:xfrm>
            <a:off x="72390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7" name="Oval 6"/>
          <p:cNvSpPr/>
          <p:nvPr/>
        </p:nvSpPr>
        <p:spPr>
          <a:xfrm>
            <a:off x="3313113" y="39004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8" name="Oval 7"/>
          <p:cNvSpPr/>
          <p:nvPr/>
        </p:nvSpPr>
        <p:spPr>
          <a:xfrm>
            <a:off x="23622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9" name="Oval 8"/>
          <p:cNvSpPr/>
          <p:nvPr/>
        </p:nvSpPr>
        <p:spPr>
          <a:xfrm>
            <a:off x="4216400" y="38750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28</a:t>
            </a:r>
          </a:p>
        </p:txBody>
      </p:sp>
      <p:sp>
        <p:nvSpPr>
          <p:cNvPr id="10" name="Oval 9"/>
          <p:cNvSpPr/>
          <p:nvPr/>
        </p:nvSpPr>
        <p:spPr>
          <a:xfrm>
            <a:off x="3733800" y="2667000"/>
            <a:ext cx="1295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14,21,38</a:t>
            </a:r>
          </a:p>
        </p:txBody>
      </p:sp>
      <p:cxnSp>
        <p:nvCxnSpPr>
          <p:cNvPr id="17" name="Straight Connector 16"/>
          <p:cNvCxnSpPr>
            <a:stCxn id="4" idx="3"/>
            <a:endCxn id="10" idx="0"/>
          </p:cNvCxnSpPr>
          <p:nvPr/>
        </p:nvCxnSpPr>
        <p:spPr>
          <a:xfrm flipH="1">
            <a:off x="4381500" y="2284414"/>
            <a:ext cx="1106488" cy="382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5"/>
            <a:endCxn id="5" idx="1"/>
          </p:cNvCxnSpPr>
          <p:nvPr/>
        </p:nvCxnSpPr>
        <p:spPr>
          <a:xfrm>
            <a:off x="5865814" y="2284414"/>
            <a:ext cx="879475" cy="460375"/>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921251" y="3875088"/>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23" name="Straight Connector 22"/>
          <p:cNvCxnSpPr>
            <a:stCxn id="10" idx="3"/>
            <a:endCxn id="8" idx="7"/>
          </p:cNvCxnSpPr>
          <p:nvPr/>
        </p:nvCxnSpPr>
        <p:spPr>
          <a:xfrm flipH="1">
            <a:off x="2817814" y="3122614"/>
            <a:ext cx="1106487" cy="841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7" idx="7"/>
          </p:cNvCxnSpPr>
          <p:nvPr/>
        </p:nvCxnSpPr>
        <p:spPr>
          <a:xfrm flipH="1">
            <a:off x="3768726" y="3200401"/>
            <a:ext cx="346075" cy="777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4"/>
            <a:endCxn id="9" idx="0"/>
          </p:cNvCxnSpPr>
          <p:nvPr/>
        </p:nvCxnSpPr>
        <p:spPr>
          <a:xfrm>
            <a:off x="4381500" y="3200400"/>
            <a:ext cx="101600" cy="674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5"/>
            <a:endCxn id="21" idx="0"/>
          </p:cNvCxnSpPr>
          <p:nvPr/>
        </p:nvCxnSpPr>
        <p:spPr>
          <a:xfrm>
            <a:off x="4838701" y="3122614"/>
            <a:ext cx="542925" cy="752475"/>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080126" y="388620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36" name="Straight Connector 35"/>
          <p:cNvCxnSpPr>
            <a:stCxn id="5" idx="3"/>
            <a:endCxn id="34" idx="0"/>
          </p:cNvCxnSpPr>
          <p:nvPr/>
        </p:nvCxnSpPr>
        <p:spPr>
          <a:xfrm flipH="1">
            <a:off x="6538914" y="3122614"/>
            <a:ext cx="206375" cy="763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 idx="5"/>
            <a:endCxn id="6" idx="0"/>
          </p:cNvCxnSpPr>
          <p:nvPr/>
        </p:nvCxnSpPr>
        <p:spPr>
          <a:xfrm>
            <a:off x="7123114" y="3122614"/>
            <a:ext cx="382587" cy="763587"/>
          </a:xfrm>
          <a:prstGeom prst="line">
            <a:avLst/>
          </a:prstGeom>
        </p:spPr>
        <p:style>
          <a:lnRef idx="1">
            <a:schemeClr val="accent1"/>
          </a:lnRef>
          <a:fillRef idx="0">
            <a:schemeClr val="accent1"/>
          </a:fillRef>
          <a:effectRef idx="0">
            <a:schemeClr val="accent1"/>
          </a:effectRef>
          <a:fontRef idx="minor">
            <a:schemeClr val="tx1"/>
          </a:fontRef>
        </p:style>
      </p:cxnSp>
      <p:sp>
        <p:nvSpPr>
          <p:cNvPr id="14" name="Line Callout 1 13"/>
          <p:cNvSpPr/>
          <p:nvPr/>
        </p:nvSpPr>
        <p:spPr>
          <a:xfrm>
            <a:off x="5969000" y="5067300"/>
            <a:ext cx="2794000" cy="1181100"/>
          </a:xfrm>
          <a:prstGeom prst="borderCallout1">
            <a:avLst>
              <a:gd name="adj1" fmla="val -11358"/>
              <a:gd name="adj2" fmla="val 33031"/>
              <a:gd name="adj3" fmla="val -51446"/>
              <a:gd name="adj4" fmla="val 23643"/>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 number between 63 and 78, inclusive, is inserted into this 3-node making it a 4-node</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8</a:t>
            </a:fld>
            <a:endParaRPr lang="en-US">
              <a:latin typeface="Arial" charset="0"/>
            </a:endParaRPr>
          </a:p>
        </p:txBody>
      </p:sp>
      <p:sp>
        <p:nvSpPr>
          <p:cNvPr id="12" name="Title 11">
            <a:extLst>
              <a:ext uri="{FF2B5EF4-FFF2-40B4-BE49-F238E27FC236}">
                <a16:creationId xmlns:a16="http://schemas.microsoft.com/office/drawing/2014/main" id="{6F600A7C-941B-4F15-8271-879E04C9F88A}"/>
              </a:ext>
            </a:extLst>
          </p:cNvPr>
          <p:cNvSpPr>
            <a:spLocks noGrp="1"/>
          </p:cNvSpPr>
          <p:nvPr>
            <p:ph type="title"/>
          </p:nvPr>
        </p:nvSpPr>
        <p:spPr/>
        <p:txBody>
          <a:bodyPr/>
          <a:lstStyle/>
          <a:p>
            <a:r>
              <a:rPr lang="en-US" dirty="0"/>
              <a:t>Insertion into a 2-3-4 Tree</a:t>
            </a:r>
          </a:p>
        </p:txBody>
      </p:sp>
    </p:spTree>
    <p:extLst>
      <p:ext uri="{BB962C8B-B14F-4D97-AF65-F5344CB8AC3E}">
        <p14:creationId xmlns:p14="http://schemas.microsoft.com/office/powerpoint/2010/main" val="268390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Callout 1 13"/>
          <p:cNvSpPr/>
          <p:nvPr/>
        </p:nvSpPr>
        <p:spPr>
          <a:xfrm>
            <a:off x="6375400" y="5067300"/>
            <a:ext cx="2794000" cy="1181100"/>
          </a:xfrm>
          <a:prstGeom prst="borderCallout1">
            <a:avLst>
              <a:gd name="adj1" fmla="val -11358"/>
              <a:gd name="adj2" fmla="val 45304"/>
              <a:gd name="adj3" fmla="val -43919"/>
              <a:gd name="adj4" fmla="val 42280"/>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base">
              <a:spcBef>
                <a:spcPct val="0"/>
              </a:spcBef>
              <a:spcAft>
                <a:spcPct val="0"/>
              </a:spcAft>
              <a:defRPr/>
            </a:pPr>
            <a:r>
              <a:rPr lang="en-US" dirty="0">
                <a:solidFill>
                  <a:prstClr val="white"/>
                </a:solidFill>
                <a:latin typeface="Arial"/>
              </a:rPr>
              <a:t>A number larger than 79 is inserted into this 2-node making it a 3-node</a:t>
            </a:r>
          </a:p>
        </p:txBody>
      </p:sp>
      <p:sp>
        <p:nvSpPr>
          <p:cNvPr id="2" name="Footer Placeholder 1"/>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Self-Balancing Search Trees (42)</a:t>
            </a: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9</a:t>
            </a:fld>
            <a:endParaRPr lang="en-US">
              <a:latin typeface="Arial" charset="0"/>
            </a:endParaRPr>
          </a:p>
        </p:txBody>
      </p:sp>
      <p:sp>
        <p:nvSpPr>
          <p:cNvPr id="24" name="Oval 23">
            <a:extLst>
              <a:ext uri="{FF2B5EF4-FFF2-40B4-BE49-F238E27FC236}">
                <a16:creationId xmlns:a16="http://schemas.microsoft.com/office/drawing/2014/main" id="{3EB97938-5CBF-467B-8465-88DB6F4A1560}"/>
              </a:ext>
            </a:extLst>
          </p:cNvPr>
          <p:cNvSpPr/>
          <p:nvPr/>
        </p:nvSpPr>
        <p:spPr>
          <a:xfrm>
            <a:off x="5410200" y="18288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62</a:t>
            </a:r>
          </a:p>
        </p:txBody>
      </p:sp>
      <p:sp>
        <p:nvSpPr>
          <p:cNvPr id="26" name="Oval 25">
            <a:extLst>
              <a:ext uri="{FF2B5EF4-FFF2-40B4-BE49-F238E27FC236}">
                <a16:creationId xmlns:a16="http://schemas.microsoft.com/office/drawing/2014/main" id="{31D0F683-024D-4ABF-913F-0077DA567881}"/>
              </a:ext>
            </a:extLst>
          </p:cNvPr>
          <p:cNvSpPr/>
          <p:nvPr/>
        </p:nvSpPr>
        <p:spPr>
          <a:xfrm>
            <a:off x="6667500" y="26670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79</a:t>
            </a:r>
          </a:p>
        </p:txBody>
      </p:sp>
      <p:sp>
        <p:nvSpPr>
          <p:cNvPr id="28" name="Oval 27">
            <a:extLst>
              <a:ext uri="{FF2B5EF4-FFF2-40B4-BE49-F238E27FC236}">
                <a16:creationId xmlns:a16="http://schemas.microsoft.com/office/drawing/2014/main" id="{7B85CB3F-494A-4894-AE2D-D2BF271727E5}"/>
              </a:ext>
            </a:extLst>
          </p:cNvPr>
          <p:cNvSpPr/>
          <p:nvPr/>
        </p:nvSpPr>
        <p:spPr>
          <a:xfrm>
            <a:off x="72390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90</a:t>
            </a:r>
          </a:p>
        </p:txBody>
      </p:sp>
      <p:sp>
        <p:nvSpPr>
          <p:cNvPr id="30" name="Oval 29">
            <a:extLst>
              <a:ext uri="{FF2B5EF4-FFF2-40B4-BE49-F238E27FC236}">
                <a16:creationId xmlns:a16="http://schemas.microsoft.com/office/drawing/2014/main" id="{BDBC05BE-EB85-4212-A522-6DF2BA9A1D5D}"/>
              </a:ext>
            </a:extLst>
          </p:cNvPr>
          <p:cNvSpPr/>
          <p:nvPr/>
        </p:nvSpPr>
        <p:spPr>
          <a:xfrm>
            <a:off x="3313113" y="39004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15</a:t>
            </a:r>
          </a:p>
        </p:txBody>
      </p:sp>
      <p:sp>
        <p:nvSpPr>
          <p:cNvPr id="31" name="Oval 30">
            <a:extLst>
              <a:ext uri="{FF2B5EF4-FFF2-40B4-BE49-F238E27FC236}">
                <a16:creationId xmlns:a16="http://schemas.microsoft.com/office/drawing/2014/main" id="{0C51C67E-0BC5-4BAC-98FC-D761FCDEC432}"/>
              </a:ext>
            </a:extLst>
          </p:cNvPr>
          <p:cNvSpPr/>
          <p:nvPr/>
        </p:nvSpPr>
        <p:spPr>
          <a:xfrm>
            <a:off x="2362200" y="3886200"/>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4</a:t>
            </a:r>
          </a:p>
        </p:txBody>
      </p:sp>
      <p:sp>
        <p:nvSpPr>
          <p:cNvPr id="32" name="Oval 31">
            <a:extLst>
              <a:ext uri="{FF2B5EF4-FFF2-40B4-BE49-F238E27FC236}">
                <a16:creationId xmlns:a16="http://schemas.microsoft.com/office/drawing/2014/main" id="{24CF3F37-E4D1-4B3A-A556-DECF5D3CBE15}"/>
              </a:ext>
            </a:extLst>
          </p:cNvPr>
          <p:cNvSpPr/>
          <p:nvPr/>
        </p:nvSpPr>
        <p:spPr>
          <a:xfrm>
            <a:off x="4216400" y="3875088"/>
            <a:ext cx="533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28</a:t>
            </a:r>
          </a:p>
        </p:txBody>
      </p:sp>
      <p:sp>
        <p:nvSpPr>
          <p:cNvPr id="33" name="Oval 32">
            <a:extLst>
              <a:ext uri="{FF2B5EF4-FFF2-40B4-BE49-F238E27FC236}">
                <a16:creationId xmlns:a16="http://schemas.microsoft.com/office/drawing/2014/main" id="{443E1A3B-C45D-4142-8690-C1C16C1AAECD}"/>
              </a:ext>
            </a:extLst>
          </p:cNvPr>
          <p:cNvSpPr/>
          <p:nvPr/>
        </p:nvSpPr>
        <p:spPr>
          <a:xfrm>
            <a:off x="3733800" y="2667000"/>
            <a:ext cx="1295400"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14,21,38</a:t>
            </a:r>
          </a:p>
        </p:txBody>
      </p:sp>
      <p:cxnSp>
        <p:nvCxnSpPr>
          <p:cNvPr id="35" name="Straight Connector 34">
            <a:extLst>
              <a:ext uri="{FF2B5EF4-FFF2-40B4-BE49-F238E27FC236}">
                <a16:creationId xmlns:a16="http://schemas.microsoft.com/office/drawing/2014/main" id="{E16CF7EF-4846-47C5-B28C-5A925F4FAB83}"/>
              </a:ext>
            </a:extLst>
          </p:cNvPr>
          <p:cNvCxnSpPr>
            <a:stCxn id="24" idx="3"/>
            <a:endCxn id="33" idx="0"/>
          </p:cNvCxnSpPr>
          <p:nvPr/>
        </p:nvCxnSpPr>
        <p:spPr>
          <a:xfrm flipH="1">
            <a:off x="4381500" y="2284414"/>
            <a:ext cx="1106488" cy="382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2ABD91A-233A-4D12-9C20-D6AAFE3758A3}"/>
              </a:ext>
            </a:extLst>
          </p:cNvPr>
          <p:cNvCxnSpPr>
            <a:stCxn id="24" idx="5"/>
            <a:endCxn id="26" idx="1"/>
          </p:cNvCxnSpPr>
          <p:nvPr/>
        </p:nvCxnSpPr>
        <p:spPr>
          <a:xfrm>
            <a:off x="5865814" y="2284414"/>
            <a:ext cx="879475" cy="460375"/>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11D81953-8ECD-490B-AA4B-CB6658224787}"/>
              </a:ext>
            </a:extLst>
          </p:cNvPr>
          <p:cNvSpPr/>
          <p:nvPr/>
        </p:nvSpPr>
        <p:spPr>
          <a:xfrm>
            <a:off x="4921251" y="3875088"/>
            <a:ext cx="919163"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55,56</a:t>
            </a:r>
          </a:p>
        </p:txBody>
      </p:sp>
      <p:cxnSp>
        <p:nvCxnSpPr>
          <p:cNvPr id="40" name="Straight Connector 39">
            <a:extLst>
              <a:ext uri="{FF2B5EF4-FFF2-40B4-BE49-F238E27FC236}">
                <a16:creationId xmlns:a16="http://schemas.microsoft.com/office/drawing/2014/main" id="{B4CA45D1-59D5-40E2-8A6B-EAC851190C8D}"/>
              </a:ext>
            </a:extLst>
          </p:cNvPr>
          <p:cNvCxnSpPr>
            <a:stCxn id="33" idx="3"/>
            <a:endCxn id="31" idx="7"/>
          </p:cNvCxnSpPr>
          <p:nvPr/>
        </p:nvCxnSpPr>
        <p:spPr>
          <a:xfrm flipH="1">
            <a:off x="2817814" y="3122614"/>
            <a:ext cx="1106487" cy="841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0E61B69-55A4-4995-97EE-C3F13FE8A3DE}"/>
              </a:ext>
            </a:extLst>
          </p:cNvPr>
          <p:cNvCxnSpPr>
            <a:endCxn id="30" idx="7"/>
          </p:cNvCxnSpPr>
          <p:nvPr/>
        </p:nvCxnSpPr>
        <p:spPr>
          <a:xfrm flipH="1">
            <a:off x="3768726" y="3200401"/>
            <a:ext cx="346075" cy="777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A07994D-7E41-4BF9-BDB8-41F4CAED21DF}"/>
              </a:ext>
            </a:extLst>
          </p:cNvPr>
          <p:cNvCxnSpPr>
            <a:stCxn id="33" idx="4"/>
            <a:endCxn id="32" idx="0"/>
          </p:cNvCxnSpPr>
          <p:nvPr/>
        </p:nvCxnSpPr>
        <p:spPr>
          <a:xfrm>
            <a:off x="4381500" y="3200400"/>
            <a:ext cx="101600" cy="674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45FBA37-84D3-434E-96BD-745B09D38DAF}"/>
              </a:ext>
            </a:extLst>
          </p:cNvPr>
          <p:cNvCxnSpPr>
            <a:stCxn id="33" idx="5"/>
            <a:endCxn id="39" idx="0"/>
          </p:cNvCxnSpPr>
          <p:nvPr/>
        </p:nvCxnSpPr>
        <p:spPr>
          <a:xfrm>
            <a:off x="4838701" y="3122614"/>
            <a:ext cx="542925" cy="752475"/>
          </a:xfrm>
          <a:prstGeom prst="line">
            <a:avLst/>
          </a:prstGeom>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4AE1414A-D393-48EE-A4A5-6FC2D89CA70F}"/>
              </a:ext>
            </a:extLst>
          </p:cNvPr>
          <p:cNvSpPr/>
          <p:nvPr/>
        </p:nvSpPr>
        <p:spPr>
          <a:xfrm>
            <a:off x="6080126" y="3886200"/>
            <a:ext cx="917575" cy="533400"/>
          </a:xfrm>
          <a:prstGeom prst="ellipse">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fontAlgn="base">
              <a:spcBef>
                <a:spcPct val="0"/>
              </a:spcBef>
              <a:spcAft>
                <a:spcPct val="0"/>
              </a:spcAft>
              <a:defRPr/>
            </a:pPr>
            <a:r>
              <a:rPr lang="en-US" b="1" dirty="0">
                <a:solidFill>
                  <a:prstClr val="black"/>
                </a:solidFill>
                <a:latin typeface="Arial"/>
              </a:rPr>
              <a:t>68,71</a:t>
            </a:r>
          </a:p>
        </p:txBody>
      </p:sp>
      <p:cxnSp>
        <p:nvCxnSpPr>
          <p:cNvPr id="45" name="Straight Connector 44">
            <a:extLst>
              <a:ext uri="{FF2B5EF4-FFF2-40B4-BE49-F238E27FC236}">
                <a16:creationId xmlns:a16="http://schemas.microsoft.com/office/drawing/2014/main" id="{84502A22-7B42-4249-BE5C-7D7665D5C3BB}"/>
              </a:ext>
            </a:extLst>
          </p:cNvPr>
          <p:cNvCxnSpPr>
            <a:stCxn id="26" idx="3"/>
            <a:endCxn id="44" idx="0"/>
          </p:cNvCxnSpPr>
          <p:nvPr/>
        </p:nvCxnSpPr>
        <p:spPr>
          <a:xfrm flipH="1">
            <a:off x="6538914" y="3122614"/>
            <a:ext cx="206375" cy="763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DB1D5D6-37A4-4FD4-9C35-A74E7F215370}"/>
              </a:ext>
            </a:extLst>
          </p:cNvPr>
          <p:cNvCxnSpPr>
            <a:stCxn id="26" idx="5"/>
            <a:endCxn id="28" idx="0"/>
          </p:cNvCxnSpPr>
          <p:nvPr/>
        </p:nvCxnSpPr>
        <p:spPr>
          <a:xfrm>
            <a:off x="7123114" y="3122614"/>
            <a:ext cx="382587" cy="763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8363DB34-8C67-49C0-8447-B8CD0DEAC896}"/>
              </a:ext>
            </a:extLst>
          </p:cNvPr>
          <p:cNvSpPr>
            <a:spLocks noGrp="1"/>
          </p:cNvSpPr>
          <p:nvPr>
            <p:ph type="title"/>
          </p:nvPr>
        </p:nvSpPr>
        <p:spPr/>
        <p:txBody>
          <a:bodyPr/>
          <a:lstStyle/>
          <a:p>
            <a:r>
              <a:rPr lang="en-US" dirty="0"/>
              <a:t>Insertion into a 2-3-4 Tree</a:t>
            </a:r>
          </a:p>
        </p:txBody>
      </p:sp>
    </p:spTree>
    <p:extLst>
      <p:ext uri="{BB962C8B-B14F-4D97-AF65-F5344CB8AC3E}">
        <p14:creationId xmlns:p14="http://schemas.microsoft.com/office/powerpoint/2010/main" val="26226328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2_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4.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1397</TotalTime>
  <Words>2835</Words>
  <Application>Microsoft Office PowerPoint</Application>
  <PresentationFormat>Custom</PresentationFormat>
  <Paragraphs>969</Paragraphs>
  <Slides>65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65</vt:i4>
      </vt:variant>
    </vt:vector>
  </HeadingPairs>
  <TitlesOfParts>
    <vt:vector size="73" baseType="lpstr">
      <vt:lpstr>Arial</vt:lpstr>
      <vt:lpstr>Calibri</vt:lpstr>
      <vt:lpstr>Comic Sans MS</vt:lpstr>
      <vt:lpstr>Courier New</vt:lpstr>
      <vt:lpstr>Tw Cen MT</vt:lpstr>
      <vt:lpstr>Wingdings</vt:lpstr>
      <vt:lpstr>CS 235 Theme</vt:lpstr>
      <vt:lpstr>2_CS 235 Theme</vt:lpstr>
      <vt:lpstr>PowerPoint Presentation</vt:lpstr>
      <vt:lpstr>Tip #42: How to Choose an STL Container</vt:lpstr>
      <vt:lpstr>PowerPoint Presentation</vt:lpstr>
      <vt:lpstr>PowerPoint Presentation</vt:lpstr>
      <vt:lpstr>B-Trees and 2-3-4 Trees</vt:lpstr>
      <vt:lpstr>Insertion into a 2-3-4 Tree</vt:lpstr>
      <vt:lpstr>Insertion into a 2-3-4 Tree</vt:lpstr>
      <vt:lpstr>Insertion into a 2-3-4 Tree</vt:lpstr>
      <vt:lpstr>Insertion into a 2-3-4 Tree</vt:lpstr>
      <vt:lpstr>Insertion into a 2-3-4 Tree</vt:lpstr>
      <vt:lpstr>Insertion into a 2-3-4 Tree</vt:lpstr>
      <vt:lpstr>Insertion into a 2-3-4 Tree</vt:lpstr>
      <vt:lpstr>Insertion into a 2-3-4 Tree</vt:lpstr>
      <vt:lpstr>Insertion into a 2-3-4 Tree</vt:lpstr>
      <vt:lpstr>Insertion into a 2-3-4 Tree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2-3-4 Tree Example</vt:lpstr>
      <vt:lpstr>Relating 2-3-4 Trees to Red-Black Trees</vt:lpstr>
      <vt:lpstr>Relating 2-3-4 Trees to Red-Black Trees</vt:lpstr>
      <vt:lpstr>PowerPoint Presentation</vt:lpstr>
      <vt:lpstr>PowerPoint Presentation</vt:lpstr>
      <vt:lpstr>Finally, B+ Trees</vt:lpstr>
      <vt:lpstr>B-Tree Properties</vt:lpstr>
      <vt:lpstr>B-Tree Properties</vt:lpstr>
      <vt:lpstr>B-Tree Properties</vt:lpstr>
      <vt:lpstr>B-Tree Properties</vt:lpstr>
      <vt:lpstr>B-Tree Properties</vt:lpstr>
      <vt:lpstr>B-Tree Properties</vt:lpstr>
      <vt:lpstr>B-Tree Insertion</vt:lpstr>
      <vt:lpstr>B-Tree Insertion</vt:lpstr>
      <vt:lpstr>B-Tree Insertion</vt:lpstr>
      <vt:lpstr>B-Tree Insertion</vt:lpstr>
      <vt:lpstr>B-Tree Insertion</vt:lpstr>
      <vt:lpstr>B-Tree Insertion</vt:lpstr>
      <vt:lpstr>Removal from a B-Tree</vt:lpstr>
      <vt:lpstr>Removal from a B-Tree</vt:lpstr>
      <vt:lpstr>Removal from a B-Tree</vt:lpstr>
      <vt:lpstr>Removal from a B-Tree</vt:lpstr>
      <vt:lpstr>Removal from a B-Tree</vt:lpstr>
      <vt:lpstr>Removal from a B-Tree</vt:lpstr>
      <vt:lpstr>Removal from a B-Tree</vt:lpstr>
      <vt:lpstr>Removal from a B-Tree</vt:lpstr>
      <vt:lpstr>Removal from a B-Tree</vt:lpstr>
      <vt:lpstr>Removal from a B-Tree</vt:lpstr>
      <vt:lpstr>Removal from a B-Tree</vt:lpstr>
      <vt:lpstr>Removal from a B-Tree</vt:lpstr>
      <vt:lpstr>Removal from a B-Tree</vt:lpstr>
      <vt:lpstr>1,2,3,4,5,6,7,8,9,10,11,12,13,14,15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70</cp:revision>
  <dcterms:created xsi:type="dcterms:W3CDTF">2020-07-19T21:27:39Z</dcterms:created>
  <dcterms:modified xsi:type="dcterms:W3CDTF">2022-04-14T17:29:56Z</dcterms:modified>
</cp:coreProperties>
</file>